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15"/>
  </p:notesMasterIdLst>
  <p:handoutMasterIdLst>
    <p:handoutMasterId r:id="rId16"/>
  </p:handoutMasterIdLst>
  <p:sldIdLst>
    <p:sldId id="313" r:id="rId2"/>
    <p:sldId id="314" r:id="rId3"/>
    <p:sldId id="315" r:id="rId4"/>
    <p:sldId id="316" r:id="rId5"/>
    <p:sldId id="317" r:id="rId6"/>
    <p:sldId id="318" r:id="rId7"/>
    <p:sldId id="319" r:id="rId8"/>
    <p:sldId id="320" r:id="rId9"/>
    <p:sldId id="321" r:id="rId10"/>
    <p:sldId id="322" r:id="rId11"/>
    <p:sldId id="323" r:id="rId12"/>
    <p:sldId id="324" r:id="rId13"/>
    <p:sldId id="325" r:id="rId14"/>
  </p:sldIdLst>
  <p:sldSz cx="9144000" cy="6858000" type="screen4x3"/>
  <p:notesSz cx="6858000" cy="9144000"/>
  <p:defaultTextStyle>
    <a:defPPr>
      <a:defRPr lang="fr-CA"/>
    </a:defPPr>
    <a:lvl1pPr algn="l" rtl="0" fontAlgn="base">
      <a:spcBef>
        <a:spcPct val="0"/>
      </a:spcBef>
      <a:spcAft>
        <a:spcPct val="0"/>
      </a:spcAft>
      <a:defRPr kern="1200">
        <a:solidFill>
          <a:schemeClr val="tx1"/>
        </a:solidFill>
        <a:latin typeface="Garamond" pitchFamily="18" charset="0"/>
        <a:ea typeface="+mn-ea"/>
        <a:cs typeface="+mn-cs"/>
      </a:defRPr>
    </a:lvl1pPr>
    <a:lvl2pPr marL="457200" algn="l" rtl="0" fontAlgn="base">
      <a:spcBef>
        <a:spcPct val="0"/>
      </a:spcBef>
      <a:spcAft>
        <a:spcPct val="0"/>
      </a:spcAft>
      <a:defRPr kern="1200">
        <a:solidFill>
          <a:schemeClr val="tx1"/>
        </a:solidFill>
        <a:latin typeface="Garamond" pitchFamily="18" charset="0"/>
        <a:ea typeface="+mn-ea"/>
        <a:cs typeface="+mn-cs"/>
      </a:defRPr>
    </a:lvl2pPr>
    <a:lvl3pPr marL="914400" algn="l" rtl="0" fontAlgn="base">
      <a:spcBef>
        <a:spcPct val="0"/>
      </a:spcBef>
      <a:spcAft>
        <a:spcPct val="0"/>
      </a:spcAft>
      <a:defRPr kern="1200">
        <a:solidFill>
          <a:schemeClr val="tx1"/>
        </a:solidFill>
        <a:latin typeface="Garamond" pitchFamily="18" charset="0"/>
        <a:ea typeface="+mn-ea"/>
        <a:cs typeface="+mn-cs"/>
      </a:defRPr>
    </a:lvl3pPr>
    <a:lvl4pPr marL="1371600" algn="l" rtl="0" fontAlgn="base">
      <a:spcBef>
        <a:spcPct val="0"/>
      </a:spcBef>
      <a:spcAft>
        <a:spcPct val="0"/>
      </a:spcAft>
      <a:defRPr kern="1200">
        <a:solidFill>
          <a:schemeClr val="tx1"/>
        </a:solidFill>
        <a:latin typeface="Garamond" pitchFamily="18" charset="0"/>
        <a:ea typeface="+mn-ea"/>
        <a:cs typeface="+mn-cs"/>
      </a:defRPr>
    </a:lvl4pPr>
    <a:lvl5pPr marL="1828800" algn="l" rtl="0" fontAlgn="base">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ab_user"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77" autoAdjust="0"/>
    <p:restoredTop sz="91667" autoAdjust="0"/>
  </p:normalViewPr>
  <p:slideViewPr>
    <p:cSldViewPr>
      <p:cViewPr>
        <p:scale>
          <a:sx n="70" d="100"/>
          <a:sy n="70" d="100"/>
        </p:scale>
        <p:origin x="-228" y="-109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39" d="100"/>
          <a:sy n="39" d="100"/>
        </p:scale>
        <p:origin x="-894"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7168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7168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7168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B21650E6-02FA-491B-A1ED-E0E8D9B3D365}"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fr-CA"/>
          </a:p>
        </p:txBody>
      </p:sp>
      <p:sp>
        <p:nvSpPr>
          <p:cNvPr id="2457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fr-CA"/>
          </a:p>
        </p:txBody>
      </p:sp>
      <p:sp>
        <p:nvSpPr>
          <p:cNvPr id="184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458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CA" noProof="0" smtClean="0"/>
              <a:t>Click to edit Master text styles</a:t>
            </a:r>
          </a:p>
          <a:p>
            <a:pPr lvl="1"/>
            <a:r>
              <a:rPr lang="fr-CA" noProof="0" smtClean="0"/>
              <a:t>Second level</a:t>
            </a:r>
          </a:p>
          <a:p>
            <a:pPr lvl="2"/>
            <a:r>
              <a:rPr lang="fr-CA" noProof="0" smtClean="0"/>
              <a:t>Third level</a:t>
            </a:r>
          </a:p>
          <a:p>
            <a:pPr lvl="3"/>
            <a:r>
              <a:rPr lang="fr-CA" noProof="0" smtClean="0"/>
              <a:t>Fourth level</a:t>
            </a:r>
          </a:p>
          <a:p>
            <a:pPr lvl="4"/>
            <a:r>
              <a:rPr lang="fr-CA" noProof="0" smtClean="0"/>
              <a:t>Fifth level</a:t>
            </a:r>
          </a:p>
        </p:txBody>
      </p:sp>
      <p:sp>
        <p:nvSpPr>
          <p:cNvPr id="2458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fr-CA"/>
          </a:p>
        </p:txBody>
      </p:sp>
      <p:sp>
        <p:nvSpPr>
          <p:cNvPr id="2458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2F51066D-6227-4444-A29D-D2679CC4374F}" type="slidenum">
              <a:rPr lang="fr-CA"/>
              <a:pPr>
                <a:defRPr/>
              </a:pPr>
              <a:t>‹#›</a:t>
            </a:fld>
            <a:endParaRPr lang="fr-CA"/>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A1CE2860-570E-46A6-80BB-6F91C33792EA}" type="slidenum">
              <a:rPr lang="en-US" smtClean="0"/>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CA" dirty="0"/>
          </a:p>
        </p:txBody>
      </p:sp>
      <p:sp>
        <p:nvSpPr>
          <p:cNvPr id="4" name="Slide Number Placeholder 3"/>
          <p:cNvSpPr>
            <a:spLocks noGrp="1"/>
          </p:cNvSpPr>
          <p:nvPr>
            <p:ph type="sldNum" sz="quarter" idx="10"/>
          </p:nvPr>
        </p:nvSpPr>
        <p:spPr/>
        <p:txBody>
          <a:bodyPr/>
          <a:lstStyle/>
          <a:p>
            <a:fld id="{A1CE2860-570E-46A6-80BB-6F91C33792EA}"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A1CE2860-570E-46A6-80BB-6F91C33792EA}"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1CE2860-570E-46A6-80BB-6F91C33792EA}"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p>
            </p:txBody>
          </p:sp>
          <p:sp>
            <p:nvSpPr>
              <p:cNvPr id="11" name="Freeform 7"/>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en-US"/>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7" name="Freeform 10"/>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grpSp>
      <p:sp>
        <p:nvSpPr>
          <p:cNvPr id="5131" name="Rectangle 11"/>
          <p:cNvSpPr>
            <a:spLocks noGrp="1" noChangeArrowheads="1"/>
          </p:cNvSpPr>
          <p:nvPr>
            <p:ph type="ctrTitle" sz="quarter"/>
          </p:nvPr>
        </p:nvSpPr>
        <p:spPr>
          <a:xfrm>
            <a:off x="685800" y="1736725"/>
            <a:ext cx="7772400" cy="1920875"/>
          </a:xfrm>
        </p:spPr>
        <p:txBody>
          <a:bodyPr/>
          <a:lstStyle>
            <a:lvl1pPr>
              <a:defRPr sz="6000"/>
            </a:lvl1pPr>
          </a:lstStyle>
          <a:p>
            <a:r>
              <a:rPr lang="fr-CA"/>
              <a:t>Click to edit Master title style</a:t>
            </a:r>
          </a:p>
        </p:txBody>
      </p:sp>
      <p:sp>
        <p:nvSpPr>
          <p:cNvPr id="5132"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fr-CA"/>
              <a:t>Click to edit Master subtitle style</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fr-CA"/>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fr-CA"/>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6303A83E-4881-4744-93A5-2BD973125343}" type="slidenum">
              <a:rPr lang="fr-CA"/>
              <a:pPr>
                <a:defRPr/>
              </a:pPr>
              <a:t>‹#›</a:t>
            </a:fld>
            <a:endParaRPr lang="fr-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fr-CA"/>
          </a:p>
        </p:txBody>
      </p:sp>
      <p:sp>
        <p:nvSpPr>
          <p:cNvPr id="5" name="Rectangle 3"/>
          <p:cNvSpPr>
            <a:spLocks noGrp="1" noChangeArrowheads="1"/>
          </p:cNvSpPr>
          <p:nvPr>
            <p:ph type="sldNum" sz="quarter" idx="11"/>
          </p:nvPr>
        </p:nvSpPr>
        <p:spPr>
          <a:ln/>
        </p:spPr>
        <p:txBody>
          <a:bodyPr/>
          <a:lstStyle>
            <a:lvl1pPr>
              <a:defRPr/>
            </a:lvl1pPr>
          </a:lstStyle>
          <a:p>
            <a:pPr>
              <a:defRPr/>
            </a:pPr>
            <a:fld id="{D2846D60-271D-4BD8-8778-BE0919DBC95B}" type="slidenum">
              <a:rPr lang="fr-CA"/>
              <a:pPr>
                <a:defRPr/>
              </a:pPr>
              <a:t>‹#›</a:t>
            </a:fld>
            <a:endParaRPr lang="fr-CA"/>
          </a:p>
        </p:txBody>
      </p:sp>
      <p:sp>
        <p:nvSpPr>
          <p:cNvPr id="6" name="Rectangle 14"/>
          <p:cNvSpPr>
            <a:spLocks noGrp="1" noChangeArrowheads="1"/>
          </p:cNvSpPr>
          <p:nvPr>
            <p:ph type="ftr" sz="quarter" idx="12"/>
          </p:nvPr>
        </p:nvSpPr>
        <p:spPr>
          <a:ln/>
        </p:spPr>
        <p:txBody>
          <a:bodyPr/>
          <a:lstStyle>
            <a:lvl1pPr>
              <a:defRPr/>
            </a:lvl1pPr>
          </a:lstStyle>
          <a:p>
            <a:pPr>
              <a:defRPr/>
            </a:pPr>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fr-CA"/>
          </a:p>
        </p:txBody>
      </p:sp>
      <p:sp>
        <p:nvSpPr>
          <p:cNvPr id="5" name="Rectangle 3"/>
          <p:cNvSpPr>
            <a:spLocks noGrp="1" noChangeArrowheads="1"/>
          </p:cNvSpPr>
          <p:nvPr>
            <p:ph type="sldNum" sz="quarter" idx="11"/>
          </p:nvPr>
        </p:nvSpPr>
        <p:spPr>
          <a:ln/>
        </p:spPr>
        <p:txBody>
          <a:bodyPr/>
          <a:lstStyle>
            <a:lvl1pPr>
              <a:defRPr/>
            </a:lvl1pPr>
          </a:lstStyle>
          <a:p>
            <a:pPr>
              <a:defRPr/>
            </a:pPr>
            <a:fld id="{75819BA6-6494-4B0B-BC71-9B7F18834BEB}" type="slidenum">
              <a:rPr lang="fr-CA"/>
              <a:pPr>
                <a:defRPr/>
              </a:pPr>
              <a:t>‹#›</a:t>
            </a:fld>
            <a:endParaRPr lang="fr-CA"/>
          </a:p>
        </p:txBody>
      </p:sp>
      <p:sp>
        <p:nvSpPr>
          <p:cNvPr id="6" name="Rectangle 14"/>
          <p:cNvSpPr>
            <a:spLocks noGrp="1" noChangeArrowheads="1"/>
          </p:cNvSpPr>
          <p:nvPr>
            <p:ph type="ftr" sz="quarter" idx="12"/>
          </p:nvPr>
        </p:nvSpPr>
        <p:spPr>
          <a:ln/>
        </p:spPr>
        <p:txBody>
          <a:bodyPr/>
          <a:lstStyle>
            <a:lvl1pPr>
              <a:defRPr/>
            </a:lvl1pPr>
          </a:lstStyle>
          <a:p>
            <a:pPr>
              <a:defRPr/>
            </a:pPr>
            <a:endParaRPr lang="fr-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a:ln/>
        </p:spPr>
        <p:txBody>
          <a:bodyPr/>
          <a:lstStyle>
            <a:lvl1pPr>
              <a:defRPr/>
            </a:lvl1pPr>
          </a:lstStyle>
          <a:p>
            <a:pPr>
              <a:defRPr/>
            </a:pPr>
            <a:endParaRPr lang="fr-CA"/>
          </a:p>
        </p:txBody>
      </p:sp>
      <p:sp>
        <p:nvSpPr>
          <p:cNvPr id="5" name="Rectangle 3"/>
          <p:cNvSpPr>
            <a:spLocks noGrp="1" noChangeArrowheads="1"/>
          </p:cNvSpPr>
          <p:nvPr>
            <p:ph type="sldNum" sz="quarter" idx="11"/>
          </p:nvPr>
        </p:nvSpPr>
        <p:spPr>
          <a:ln/>
        </p:spPr>
        <p:txBody>
          <a:bodyPr/>
          <a:lstStyle>
            <a:lvl1pPr>
              <a:defRPr/>
            </a:lvl1pPr>
          </a:lstStyle>
          <a:p>
            <a:pPr>
              <a:defRPr/>
            </a:pPr>
            <a:fld id="{64BA5060-DB18-4449-94D5-0FD80DB59454}" type="slidenum">
              <a:rPr lang="fr-CA"/>
              <a:pPr>
                <a:defRPr/>
              </a:pPr>
              <a:t>‹#›</a:t>
            </a:fld>
            <a:endParaRPr lang="fr-CA"/>
          </a:p>
        </p:txBody>
      </p:sp>
      <p:sp>
        <p:nvSpPr>
          <p:cNvPr id="6" name="Rectangle 14"/>
          <p:cNvSpPr>
            <a:spLocks noGrp="1" noChangeArrowheads="1"/>
          </p:cNvSpPr>
          <p:nvPr>
            <p:ph type="ftr" sz="quarter" idx="12"/>
          </p:nvPr>
        </p:nvSpPr>
        <p:spPr>
          <a:ln/>
        </p:spPr>
        <p:txBody>
          <a:bodyPr/>
          <a:lstStyle>
            <a:lvl1pPr>
              <a:defRPr/>
            </a:lvl1pPr>
          </a:lstStyle>
          <a:p>
            <a:pPr>
              <a:defRPr/>
            </a:pPr>
            <a:endParaRPr lang="fr-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endParaRPr lang="fr-CA"/>
          </a:p>
        </p:txBody>
      </p:sp>
      <p:sp>
        <p:nvSpPr>
          <p:cNvPr id="5" name="Rectangle 3"/>
          <p:cNvSpPr>
            <a:spLocks noGrp="1" noChangeArrowheads="1"/>
          </p:cNvSpPr>
          <p:nvPr>
            <p:ph type="sldNum" sz="quarter" idx="11"/>
          </p:nvPr>
        </p:nvSpPr>
        <p:spPr>
          <a:ln/>
        </p:spPr>
        <p:txBody>
          <a:bodyPr/>
          <a:lstStyle>
            <a:lvl1pPr>
              <a:defRPr/>
            </a:lvl1pPr>
          </a:lstStyle>
          <a:p>
            <a:pPr>
              <a:defRPr/>
            </a:pPr>
            <a:fld id="{3EC058E4-FE80-4D3B-83B0-66121ED51AD2}" type="slidenum">
              <a:rPr lang="fr-CA"/>
              <a:pPr>
                <a:defRPr/>
              </a:pPr>
              <a:t>‹#›</a:t>
            </a:fld>
            <a:endParaRPr lang="fr-CA"/>
          </a:p>
        </p:txBody>
      </p:sp>
      <p:sp>
        <p:nvSpPr>
          <p:cNvPr id="6" name="Rectangle 14"/>
          <p:cNvSpPr>
            <a:spLocks noGrp="1" noChangeArrowheads="1"/>
          </p:cNvSpPr>
          <p:nvPr>
            <p:ph type="ftr" sz="quarter" idx="12"/>
          </p:nvPr>
        </p:nvSpPr>
        <p:spPr>
          <a:ln/>
        </p:spPr>
        <p:txBody>
          <a:bodyPr/>
          <a:lstStyle>
            <a:lvl1pPr>
              <a:defRPr/>
            </a:lvl1pPr>
          </a:lstStyle>
          <a:p>
            <a:pPr>
              <a:defRPr/>
            </a:pPr>
            <a:endParaRPr lang="fr-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endParaRPr lang="fr-CA"/>
          </a:p>
        </p:txBody>
      </p:sp>
      <p:sp>
        <p:nvSpPr>
          <p:cNvPr id="6" name="Rectangle 3"/>
          <p:cNvSpPr>
            <a:spLocks noGrp="1" noChangeArrowheads="1"/>
          </p:cNvSpPr>
          <p:nvPr>
            <p:ph type="sldNum" sz="quarter" idx="11"/>
          </p:nvPr>
        </p:nvSpPr>
        <p:spPr>
          <a:ln/>
        </p:spPr>
        <p:txBody>
          <a:bodyPr/>
          <a:lstStyle>
            <a:lvl1pPr>
              <a:defRPr/>
            </a:lvl1pPr>
          </a:lstStyle>
          <a:p>
            <a:pPr>
              <a:defRPr/>
            </a:pPr>
            <a:fld id="{46E890C9-5B68-4F8C-ACBE-1B18D2239C16}" type="slidenum">
              <a:rPr lang="fr-CA"/>
              <a:pPr>
                <a:defRPr/>
              </a:pPr>
              <a:t>‹#›</a:t>
            </a:fld>
            <a:endParaRPr lang="fr-CA"/>
          </a:p>
        </p:txBody>
      </p:sp>
      <p:sp>
        <p:nvSpPr>
          <p:cNvPr id="7" name="Rectangle 14"/>
          <p:cNvSpPr>
            <a:spLocks noGrp="1" noChangeArrowheads="1"/>
          </p:cNvSpPr>
          <p:nvPr>
            <p:ph type="ftr" sz="quarter" idx="12"/>
          </p:nvPr>
        </p:nvSpPr>
        <p:spPr>
          <a:ln/>
        </p:spPr>
        <p:txBody>
          <a:bodyPr/>
          <a:lstStyle>
            <a:lvl1pPr>
              <a:defRPr/>
            </a:lvl1pPr>
          </a:lstStyle>
          <a:p>
            <a:pPr>
              <a:defRPr/>
            </a:pPr>
            <a:endParaRPr lang="fr-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dt" sz="half" idx="10"/>
          </p:nvPr>
        </p:nvSpPr>
        <p:spPr>
          <a:ln/>
        </p:spPr>
        <p:txBody>
          <a:bodyPr/>
          <a:lstStyle>
            <a:lvl1pPr>
              <a:defRPr/>
            </a:lvl1pPr>
          </a:lstStyle>
          <a:p>
            <a:pPr>
              <a:defRPr/>
            </a:pPr>
            <a:endParaRPr lang="fr-CA"/>
          </a:p>
        </p:txBody>
      </p:sp>
      <p:sp>
        <p:nvSpPr>
          <p:cNvPr id="8" name="Rectangle 3"/>
          <p:cNvSpPr>
            <a:spLocks noGrp="1" noChangeArrowheads="1"/>
          </p:cNvSpPr>
          <p:nvPr>
            <p:ph type="sldNum" sz="quarter" idx="11"/>
          </p:nvPr>
        </p:nvSpPr>
        <p:spPr>
          <a:ln/>
        </p:spPr>
        <p:txBody>
          <a:bodyPr/>
          <a:lstStyle>
            <a:lvl1pPr>
              <a:defRPr/>
            </a:lvl1pPr>
          </a:lstStyle>
          <a:p>
            <a:pPr>
              <a:defRPr/>
            </a:pPr>
            <a:fld id="{38B407E3-4C56-462E-A138-09FAE9FF9142}" type="slidenum">
              <a:rPr lang="fr-CA"/>
              <a:pPr>
                <a:defRPr/>
              </a:pPr>
              <a:t>‹#›</a:t>
            </a:fld>
            <a:endParaRPr lang="fr-CA"/>
          </a:p>
        </p:txBody>
      </p:sp>
      <p:sp>
        <p:nvSpPr>
          <p:cNvPr id="9" name="Rectangle 14"/>
          <p:cNvSpPr>
            <a:spLocks noGrp="1" noChangeArrowheads="1"/>
          </p:cNvSpPr>
          <p:nvPr>
            <p:ph type="ftr" sz="quarter" idx="12"/>
          </p:nvPr>
        </p:nvSpPr>
        <p:spPr>
          <a:ln/>
        </p:spPr>
        <p:txBody>
          <a:bodyPr/>
          <a:lstStyle>
            <a:lvl1pPr>
              <a:defRPr/>
            </a:lvl1pPr>
          </a:lstStyle>
          <a:p>
            <a:pPr>
              <a:defRPr/>
            </a:pPr>
            <a:endParaRPr lang="fr-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dt" sz="half" idx="10"/>
          </p:nvPr>
        </p:nvSpPr>
        <p:spPr>
          <a:ln/>
        </p:spPr>
        <p:txBody>
          <a:bodyPr/>
          <a:lstStyle>
            <a:lvl1pPr>
              <a:defRPr/>
            </a:lvl1pPr>
          </a:lstStyle>
          <a:p>
            <a:pPr>
              <a:defRPr/>
            </a:pPr>
            <a:endParaRPr lang="fr-CA"/>
          </a:p>
        </p:txBody>
      </p:sp>
      <p:sp>
        <p:nvSpPr>
          <p:cNvPr id="4" name="Rectangle 3"/>
          <p:cNvSpPr>
            <a:spLocks noGrp="1" noChangeArrowheads="1"/>
          </p:cNvSpPr>
          <p:nvPr>
            <p:ph type="sldNum" sz="quarter" idx="11"/>
          </p:nvPr>
        </p:nvSpPr>
        <p:spPr>
          <a:ln/>
        </p:spPr>
        <p:txBody>
          <a:bodyPr/>
          <a:lstStyle>
            <a:lvl1pPr>
              <a:defRPr/>
            </a:lvl1pPr>
          </a:lstStyle>
          <a:p>
            <a:pPr>
              <a:defRPr/>
            </a:pPr>
            <a:fld id="{AB85DF37-5282-4205-B9E8-679E3D4D10C7}" type="slidenum">
              <a:rPr lang="fr-CA"/>
              <a:pPr>
                <a:defRPr/>
              </a:pPr>
              <a:t>‹#›</a:t>
            </a:fld>
            <a:endParaRPr lang="fr-CA"/>
          </a:p>
        </p:txBody>
      </p:sp>
      <p:sp>
        <p:nvSpPr>
          <p:cNvPr id="5" name="Rectangle 14"/>
          <p:cNvSpPr>
            <a:spLocks noGrp="1" noChangeArrowheads="1"/>
          </p:cNvSpPr>
          <p:nvPr>
            <p:ph type="ftr" sz="quarter" idx="12"/>
          </p:nvPr>
        </p:nvSpPr>
        <p:spPr>
          <a:ln/>
        </p:spPr>
        <p:txBody>
          <a:bodyPr/>
          <a:lstStyle>
            <a:lvl1pPr>
              <a:defRPr/>
            </a:lvl1pPr>
          </a:lstStyle>
          <a:p>
            <a:pPr>
              <a:defRPr/>
            </a:pPr>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fr-CA"/>
          </a:p>
        </p:txBody>
      </p:sp>
      <p:sp>
        <p:nvSpPr>
          <p:cNvPr id="3" name="Rectangle 3"/>
          <p:cNvSpPr>
            <a:spLocks noGrp="1" noChangeArrowheads="1"/>
          </p:cNvSpPr>
          <p:nvPr>
            <p:ph type="sldNum" sz="quarter" idx="11"/>
          </p:nvPr>
        </p:nvSpPr>
        <p:spPr>
          <a:ln/>
        </p:spPr>
        <p:txBody>
          <a:bodyPr/>
          <a:lstStyle>
            <a:lvl1pPr>
              <a:defRPr/>
            </a:lvl1pPr>
          </a:lstStyle>
          <a:p>
            <a:pPr>
              <a:defRPr/>
            </a:pPr>
            <a:fld id="{59EC98E9-3974-454C-BC36-3C81B947B230}" type="slidenum">
              <a:rPr lang="fr-CA"/>
              <a:pPr>
                <a:defRPr/>
              </a:pPr>
              <a:t>‹#›</a:t>
            </a:fld>
            <a:endParaRPr lang="fr-CA"/>
          </a:p>
        </p:txBody>
      </p:sp>
      <p:sp>
        <p:nvSpPr>
          <p:cNvPr id="4" name="Rectangle 14"/>
          <p:cNvSpPr>
            <a:spLocks noGrp="1" noChangeArrowheads="1"/>
          </p:cNvSpPr>
          <p:nvPr>
            <p:ph type="ftr" sz="quarter" idx="12"/>
          </p:nvPr>
        </p:nvSpPr>
        <p:spPr>
          <a:ln/>
        </p:spPr>
        <p:txBody>
          <a:bodyPr/>
          <a:lstStyle>
            <a:lvl1pPr>
              <a:defRPr/>
            </a:lvl1pPr>
          </a:lstStyle>
          <a:p>
            <a:pPr>
              <a:defRPr/>
            </a:pPr>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fr-CA"/>
          </a:p>
        </p:txBody>
      </p:sp>
      <p:sp>
        <p:nvSpPr>
          <p:cNvPr id="6" name="Rectangle 3"/>
          <p:cNvSpPr>
            <a:spLocks noGrp="1" noChangeArrowheads="1"/>
          </p:cNvSpPr>
          <p:nvPr>
            <p:ph type="sldNum" sz="quarter" idx="11"/>
          </p:nvPr>
        </p:nvSpPr>
        <p:spPr>
          <a:ln/>
        </p:spPr>
        <p:txBody>
          <a:bodyPr/>
          <a:lstStyle>
            <a:lvl1pPr>
              <a:defRPr/>
            </a:lvl1pPr>
          </a:lstStyle>
          <a:p>
            <a:pPr>
              <a:defRPr/>
            </a:pPr>
            <a:fld id="{EF73AE13-13EA-4B1B-9D8B-94D3B7413B6C}" type="slidenum">
              <a:rPr lang="fr-CA"/>
              <a:pPr>
                <a:defRPr/>
              </a:pPr>
              <a:t>‹#›</a:t>
            </a:fld>
            <a:endParaRPr lang="fr-CA"/>
          </a:p>
        </p:txBody>
      </p:sp>
      <p:sp>
        <p:nvSpPr>
          <p:cNvPr id="7" name="Rectangle 14"/>
          <p:cNvSpPr>
            <a:spLocks noGrp="1" noChangeArrowheads="1"/>
          </p:cNvSpPr>
          <p:nvPr>
            <p:ph type="ftr" sz="quarter" idx="12"/>
          </p:nvPr>
        </p:nvSpPr>
        <p:spPr>
          <a:ln/>
        </p:spPr>
        <p:txBody>
          <a:bodyPr/>
          <a:lstStyle>
            <a:lvl1pPr>
              <a:defRPr/>
            </a:lvl1pPr>
          </a:lstStyle>
          <a:p>
            <a:pPr>
              <a:defRPr/>
            </a:pPr>
            <a:endParaRPr lang="fr-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fr-CA"/>
          </a:p>
        </p:txBody>
      </p:sp>
      <p:sp>
        <p:nvSpPr>
          <p:cNvPr id="6" name="Rectangle 3"/>
          <p:cNvSpPr>
            <a:spLocks noGrp="1" noChangeArrowheads="1"/>
          </p:cNvSpPr>
          <p:nvPr>
            <p:ph type="sldNum" sz="quarter" idx="11"/>
          </p:nvPr>
        </p:nvSpPr>
        <p:spPr>
          <a:ln/>
        </p:spPr>
        <p:txBody>
          <a:bodyPr/>
          <a:lstStyle>
            <a:lvl1pPr>
              <a:defRPr/>
            </a:lvl1pPr>
          </a:lstStyle>
          <a:p>
            <a:pPr>
              <a:defRPr/>
            </a:pPr>
            <a:fld id="{58F9F757-7F8D-4E1C-9C15-19A744337C52}" type="slidenum">
              <a:rPr lang="fr-CA"/>
              <a:pPr>
                <a:defRPr/>
              </a:pPr>
              <a:t>‹#›</a:t>
            </a:fld>
            <a:endParaRPr lang="fr-CA"/>
          </a:p>
        </p:txBody>
      </p:sp>
      <p:sp>
        <p:nvSpPr>
          <p:cNvPr id="7" name="Rectangle 14"/>
          <p:cNvSpPr>
            <a:spLocks noGrp="1" noChangeArrowheads="1"/>
          </p:cNvSpPr>
          <p:nvPr>
            <p:ph type="ftr" sz="quarter" idx="12"/>
          </p:nvPr>
        </p:nvSpPr>
        <p:spPr>
          <a:ln/>
        </p:spPr>
        <p:txBody>
          <a:bodyPr/>
          <a:lstStyle>
            <a:lvl1pPr>
              <a:defRPr/>
            </a:lvl1pPr>
          </a:lstStyle>
          <a:p>
            <a:pPr>
              <a:defRPr/>
            </a:pPr>
            <a:endParaRPr lang="fr-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fr-CA"/>
          </a:p>
        </p:txBody>
      </p:sp>
      <p:sp>
        <p:nvSpPr>
          <p:cNvPr id="4099"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B1A13F25-C84B-405E-BDD2-73FCE4B6B142}" type="slidenum">
              <a:rPr lang="fr-CA"/>
              <a:pPr>
                <a:defRPr/>
              </a:pPr>
              <a:t>‹#›</a:t>
            </a:fld>
            <a:endParaRPr lang="fr-CA"/>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4102"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p>
            </p:txBody>
          </p:sp>
          <p:sp>
            <p:nvSpPr>
              <p:cNvPr id="4103"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p>
            </p:txBody>
          </p:sp>
          <p:sp>
            <p:nvSpPr>
              <p:cNvPr id="4104"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p>
            </p:txBody>
          </p:sp>
          <p:sp>
            <p:nvSpPr>
              <p:cNvPr id="4105" name="Freeform 9"/>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a:defRPr/>
                </a:pPr>
                <a:endParaRPr lang="en-US"/>
              </a:p>
            </p:txBody>
          </p:sp>
          <p:sp>
            <p:nvSpPr>
              <p:cNvPr id="4106"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p>
            </p:txBody>
          </p:sp>
        </p:grpSp>
        <p:sp>
          <p:nvSpPr>
            <p:cNvPr id="4107"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p>
          </p:txBody>
        </p:sp>
        <p:sp>
          <p:nvSpPr>
            <p:cNvPr id="4108" name="Freeform 12"/>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a:defRPr/>
              </a:pPr>
              <a:endParaRPr lang="en-US"/>
            </a:p>
          </p:txBody>
        </p:sp>
      </p:grpSp>
      <p:sp>
        <p:nvSpPr>
          <p:cNvPr id="4109"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fr-CA" smtClean="0"/>
              <a:t>Click to edit Master title style</a:t>
            </a:r>
          </a:p>
        </p:txBody>
      </p:sp>
      <p:sp>
        <p:nvSpPr>
          <p:cNvPr id="4110"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Arial" charset="0"/>
              </a:defRPr>
            </a:lvl1pPr>
          </a:lstStyle>
          <a:p>
            <a:pPr>
              <a:defRPr/>
            </a:pPr>
            <a:endParaRPr lang="fr-CA"/>
          </a:p>
        </p:txBody>
      </p:sp>
      <p:sp>
        <p:nvSpPr>
          <p:cNvPr id="4111"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CA" smtClean="0"/>
              <a:t>Click to edit Master text styles</a:t>
            </a:r>
          </a:p>
          <a:p>
            <a:pPr lvl="1"/>
            <a:r>
              <a:rPr lang="fr-CA" smtClean="0"/>
              <a:t>Second level</a:t>
            </a:r>
          </a:p>
          <a:p>
            <a:pPr lvl="2"/>
            <a:r>
              <a:rPr lang="fr-CA" smtClean="0"/>
              <a:t>Third level</a:t>
            </a:r>
          </a:p>
          <a:p>
            <a:pPr lvl="3"/>
            <a:r>
              <a:rPr lang="fr-CA" smtClean="0"/>
              <a:t>Fourth level</a:t>
            </a:r>
          </a:p>
          <a:p>
            <a:pPr lvl="4"/>
            <a:r>
              <a:rPr lang="fr-CA" smtClean="0"/>
              <a:t>Fifth level</a:t>
            </a:r>
          </a:p>
        </p:txBody>
      </p:sp>
    </p:spTree>
  </p:cSld>
  <p:clrMap bg1="dk2" tx1="lt1" bg2="dk1" tx2="lt2" accent1="accent1" accent2="accent2" accent3="accent3" accent4="accent4" accent5="accent5" accent6="accent6" hlink="hlink" folHlink="folHlink"/>
  <p:sldLayoutIdLst>
    <p:sldLayoutId id="2147483720" r:id="rId1"/>
    <p:sldLayoutId id="2147483719" r:id="rId2"/>
    <p:sldLayoutId id="2147483718" r:id="rId3"/>
    <p:sldLayoutId id="2147483717" r:id="rId4"/>
    <p:sldLayoutId id="2147483716" r:id="rId5"/>
    <p:sldLayoutId id="2147483715" r:id="rId6"/>
    <p:sldLayoutId id="2147483714" r:id="rId7"/>
    <p:sldLayoutId id="2147483713" r:id="rId8"/>
    <p:sldLayoutId id="2147483712" r:id="rId9"/>
    <p:sldLayoutId id="2147483711" r:id="rId10"/>
    <p:sldLayoutId id="2147483710"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4704"/>
            <a:ext cx="7772400" cy="2835747"/>
          </a:xfrm>
        </p:spPr>
        <p:txBody>
          <a:bodyPr>
            <a:noAutofit/>
          </a:bodyPr>
          <a:lstStyle/>
          <a:p>
            <a:r>
              <a:rPr lang="en-US" sz="4000" b="1"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Using Positive Youth Development through sport to promote the United Nations Millennium Development Goals</a:t>
            </a:r>
            <a:endParaRPr lang="en-US" sz="4000" b="1"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Subtitle 2"/>
          <p:cNvSpPr>
            <a:spLocks noGrp="1"/>
          </p:cNvSpPr>
          <p:nvPr>
            <p:ph type="subTitle" idx="1"/>
          </p:nvPr>
        </p:nvSpPr>
        <p:spPr>
          <a:xfrm>
            <a:off x="0" y="4071942"/>
            <a:ext cx="9144000" cy="1752600"/>
          </a:xfrm>
        </p:spPr>
        <p:txBody>
          <a:bodyPr>
            <a:normAutofit fontScale="85000" lnSpcReduction="10000"/>
          </a:bodyPr>
          <a:lstStyle/>
          <a:p>
            <a:r>
              <a:rPr lang="en-CA" dirty="0" smtClean="0">
                <a:effectLst>
                  <a:outerShdw blurRad="38100" dist="38100" dir="2700000" algn="tl">
                    <a:srgbClr val="000000">
                      <a:alpha val="43137"/>
                    </a:srgbClr>
                  </a:outerShdw>
                </a:effectLst>
                <a:latin typeface="Times New Roman" pitchFamily="18" charset="0"/>
                <a:cs typeface="Times New Roman" pitchFamily="18" charset="0"/>
              </a:rPr>
              <a:t>William R. Falcão</a:t>
            </a:r>
            <a:r>
              <a:rPr lang="en-CA" baseline="30000" dirty="0" smtClean="0">
                <a:effectLst>
                  <a:outerShdw blurRad="38100" dist="38100" dir="2700000" algn="tl">
                    <a:srgbClr val="000000">
                      <a:alpha val="43137"/>
                    </a:srgbClr>
                  </a:outerShdw>
                </a:effectLst>
                <a:latin typeface="Times New Roman" pitchFamily="18" charset="0"/>
                <a:cs typeface="Times New Roman" pitchFamily="18" charset="0"/>
              </a:rPr>
              <a:t>1</a:t>
            </a:r>
            <a:r>
              <a:rPr lang="en-CA" dirty="0" smtClean="0">
                <a:effectLst>
                  <a:outerShdw blurRad="38100" dist="38100" dir="2700000" algn="tl">
                    <a:srgbClr val="000000">
                      <a:alpha val="43137"/>
                    </a:srgbClr>
                  </a:outerShdw>
                </a:effectLst>
                <a:latin typeface="Times New Roman" pitchFamily="18" charset="0"/>
                <a:cs typeface="Times New Roman" pitchFamily="18" charset="0"/>
              </a:rPr>
              <a:t>, Gordon A. Bloom</a:t>
            </a:r>
            <a:r>
              <a:rPr lang="en-CA" baseline="30000" dirty="0" smtClean="0">
                <a:effectLst>
                  <a:outerShdw blurRad="38100" dist="38100" dir="2700000" algn="tl">
                    <a:srgbClr val="000000">
                      <a:alpha val="43137"/>
                    </a:srgbClr>
                  </a:outerShdw>
                </a:effectLst>
                <a:latin typeface="Times New Roman" pitchFamily="18" charset="0"/>
                <a:cs typeface="Times New Roman" pitchFamily="18" charset="0"/>
              </a:rPr>
              <a:t>1</a:t>
            </a:r>
            <a:r>
              <a:rPr lang="en-CA" dirty="0" smtClean="0">
                <a:effectLst>
                  <a:outerShdw blurRad="38100" dist="38100" dir="2700000" algn="tl">
                    <a:srgbClr val="000000">
                      <a:alpha val="43137"/>
                    </a:srgbClr>
                  </a:outerShdw>
                </a:effectLst>
                <a:latin typeface="Times New Roman" pitchFamily="18" charset="0"/>
                <a:cs typeface="Times New Roman" pitchFamily="18" charset="0"/>
              </a:rPr>
              <a:t>, &amp; Wade D. Gilbert</a:t>
            </a:r>
            <a:r>
              <a:rPr lang="en-CA" baseline="30000" dirty="0" smtClean="0">
                <a:effectLst>
                  <a:outerShdw blurRad="38100" dist="38100" dir="2700000" algn="tl">
                    <a:srgbClr val="000000">
                      <a:alpha val="43137"/>
                    </a:srgbClr>
                  </a:outerShdw>
                </a:effectLst>
                <a:latin typeface="Times New Roman" pitchFamily="18" charset="0"/>
                <a:cs typeface="Times New Roman" pitchFamily="18" charset="0"/>
              </a:rPr>
              <a:t>2</a:t>
            </a:r>
          </a:p>
          <a:p>
            <a:endParaRPr lang="en-CA" baseline="30000" dirty="0" smtClean="0">
              <a:effectLst>
                <a:outerShdw blurRad="38100" dist="38100" dir="2700000" algn="tl">
                  <a:srgbClr val="000000">
                    <a:alpha val="43137"/>
                  </a:srgbClr>
                </a:outerShdw>
              </a:effectLst>
              <a:latin typeface="Times New Roman" pitchFamily="18" charset="0"/>
              <a:cs typeface="Times New Roman" pitchFamily="18" charset="0"/>
            </a:endParaRPr>
          </a:p>
          <a:p>
            <a:r>
              <a:rPr lang="en-CA" sz="2800" baseline="30000" dirty="0" smtClean="0">
                <a:effectLst>
                  <a:outerShdw blurRad="38100" dist="38100" dir="2700000" algn="tl">
                    <a:srgbClr val="000000">
                      <a:alpha val="43137"/>
                    </a:srgbClr>
                  </a:outerShdw>
                </a:effectLst>
                <a:latin typeface="Times New Roman" pitchFamily="18" charset="0"/>
                <a:cs typeface="Times New Roman" pitchFamily="18" charset="0"/>
              </a:rPr>
              <a:t>1</a:t>
            </a:r>
            <a:r>
              <a:rPr lang="en-CA" sz="2800" dirty="0" smtClean="0">
                <a:effectLst>
                  <a:outerShdw blurRad="38100" dist="38100" dir="2700000" algn="tl">
                    <a:srgbClr val="000000">
                      <a:alpha val="43137"/>
                    </a:srgbClr>
                  </a:outerShdw>
                </a:effectLst>
                <a:latin typeface="Times New Roman" pitchFamily="18" charset="0"/>
                <a:cs typeface="Times New Roman" pitchFamily="18" charset="0"/>
              </a:rPr>
              <a:t>McGill University</a:t>
            </a:r>
          </a:p>
          <a:p>
            <a:r>
              <a:rPr lang="en-CA" sz="2800" baseline="30000" dirty="0" smtClean="0">
                <a:effectLst>
                  <a:outerShdw blurRad="38100" dist="38100" dir="2700000" algn="tl">
                    <a:srgbClr val="000000">
                      <a:alpha val="43137"/>
                    </a:srgbClr>
                  </a:outerShdw>
                </a:effectLst>
                <a:latin typeface="Times New Roman" pitchFamily="18" charset="0"/>
                <a:cs typeface="Times New Roman" pitchFamily="18" charset="0"/>
              </a:rPr>
              <a:t>2</a:t>
            </a:r>
            <a:r>
              <a:rPr lang="en-CA" sz="2800" dirty="0" smtClean="0">
                <a:effectLst>
                  <a:outerShdw blurRad="38100" dist="38100" dir="2700000" algn="tl">
                    <a:srgbClr val="000000">
                      <a:alpha val="43137"/>
                    </a:srgbClr>
                  </a:outerShdw>
                </a:effectLst>
                <a:latin typeface="Times New Roman" pitchFamily="18" charset="0"/>
                <a:cs typeface="Times New Roman" pitchFamily="18" charset="0"/>
              </a:rPr>
              <a:t>California State University, Fresno</a:t>
            </a:r>
            <a:endParaRPr lang="en-US" sz="2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Results</a:t>
            </a:r>
            <a:endParaRPr lang="en-US"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5257800"/>
          </a:xfrm>
        </p:spPr>
        <p:txBody>
          <a:bodyPr>
            <a:normAutofit/>
          </a:bodyPr>
          <a:lstStyle/>
          <a:p>
            <a:pPr>
              <a:buClr>
                <a:srgbClr val="FFFF00"/>
              </a:buClr>
              <a:buSzPct val="100000"/>
              <a:buFont typeface="Wingdings" pitchFamily="2" charset="2"/>
              <a:buChar char="§"/>
            </a:pPr>
            <a:r>
              <a:rPr lang="en-CA" sz="2800" dirty="0" smtClean="0">
                <a:effectLst>
                  <a:outerShdw blurRad="38100" dist="38100" dir="2700000" algn="tl">
                    <a:srgbClr val="000000">
                      <a:alpha val="43137"/>
                    </a:srgbClr>
                  </a:outerShdw>
                </a:effectLst>
                <a:latin typeface="Times New Roman" pitchFamily="18" charset="0"/>
                <a:cs typeface="Times New Roman" pitchFamily="18" charset="0"/>
              </a:rPr>
              <a:t>Improved UN MDGs</a:t>
            </a:r>
          </a:p>
          <a:p>
            <a:pPr lvl="1">
              <a:buClr>
                <a:schemeClr val="tx1"/>
              </a:buClr>
              <a:buSzPct val="100000"/>
              <a:buFont typeface="Arial" pitchFamily="34" charset="0"/>
              <a:buChar char="•"/>
            </a:pPr>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Education:</a:t>
            </a:r>
          </a:p>
          <a:p>
            <a:pPr lvl="1">
              <a:buClr>
                <a:schemeClr val="tx1"/>
              </a:buClr>
              <a:buFont typeface="Arial" pitchFamily="34" charset="0"/>
              <a:buChar char="•"/>
            </a:pPr>
            <a:endParaRPr lang="en-US" sz="2400" dirty="0" smtClean="0">
              <a:latin typeface="Times New Roman" pitchFamily="18" charset="0"/>
              <a:cs typeface="Times New Roman" pitchFamily="18" charset="0"/>
            </a:endParaRPr>
          </a:p>
          <a:p>
            <a:pPr lvl="1">
              <a:buClr>
                <a:schemeClr val="tx1"/>
              </a:buClr>
              <a:buNone/>
            </a:pPr>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“I think the visit from the McGill players helped raise awareness to education. Two of the kids in particular started talking about playing basketball when they are in university. . . . So it promoted awareness and dialog. The kids had good questions. The two players talking about university are among the players on my team that have problems in school. So it could’ve changed their mind and mentality about education. We’ll see down the road.”</a:t>
            </a:r>
          </a:p>
          <a:p>
            <a:pPr lvl="1">
              <a:buClr>
                <a:schemeClr val="tx1"/>
              </a:buClr>
              <a:buNone/>
            </a:pPr>
            <a:endParaRPr lang="en-CA" sz="2400" dirty="0" smtClean="0">
              <a:latin typeface="Times New Roman" pitchFamily="18" charset="0"/>
              <a:cs typeface="Times New Roman" pitchFamily="18" charset="0"/>
            </a:endParaRPr>
          </a:p>
        </p:txBody>
      </p:sp>
      <p:sp>
        <p:nvSpPr>
          <p:cNvPr id="5" name="Slide Number Placeholder 4"/>
          <p:cNvSpPr>
            <a:spLocks noGrp="1"/>
          </p:cNvSpPr>
          <p:nvPr>
            <p:ph type="sldNum" sz="quarter" idx="11"/>
          </p:nvPr>
        </p:nvSpPr>
        <p:spPr/>
        <p:txBody>
          <a:bodyPr/>
          <a:lstStyle/>
          <a:p>
            <a:pPr>
              <a:defRPr/>
            </a:pPr>
            <a:fld id="{64BA5060-DB18-4449-94D5-0FD80DB59454}" type="slidenum">
              <a:rPr lang="fr-CA" smtClean="0"/>
              <a:pPr>
                <a:defRPr/>
              </a:pPr>
              <a:t>10</a:t>
            </a:fld>
            <a:endParaRPr lang="fr-CA"/>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Results</a:t>
            </a:r>
            <a:endParaRPr lang="en-US"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075240" cy="5257800"/>
          </a:xfrm>
        </p:spPr>
        <p:txBody>
          <a:bodyPr>
            <a:normAutofit/>
          </a:bodyPr>
          <a:lstStyle/>
          <a:p>
            <a:pPr>
              <a:buClr>
                <a:srgbClr val="FFFF00"/>
              </a:buClr>
              <a:buSzPct val="100000"/>
              <a:buFont typeface="Wingdings" pitchFamily="2" charset="2"/>
              <a:buChar char="§"/>
            </a:pPr>
            <a:r>
              <a:rPr lang="en-CA" sz="2800" dirty="0" smtClean="0">
                <a:effectLst>
                  <a:outerShdw blurRad="38100" dist="38100" dir="2700000" algn="tl">
                    <a:srgbClr val="000000">
                      <a:alpha val="43137"/>
                    </a:srgbClr>
                  </a:outerShdw>
                </a:effectLst>
                <a:latin typeface="Times New Roman" pitchFamily="18" charset="0"/>
                <a:cs typeface="Times New Roman" pitchFamily="18" charset="0"/>
              </a:rPr>
              <a:t>Improved UN MDGs</a:t>
            </a:r>
          </a:p>
          <a:p>
            <a:pPr lvl="1">
              <a:buClr>
                <a:schemeClr val="tx1"/>
              </a:buClr>
              <a:buSzPct val="100000"/>
              <a:buFont typeface="Arial" pitchFamily="34" charset="0"/>
              <a:buChar char="•"/>
            </a:pPr>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Empowering women:</a:t>
            </a:r>
          </a:p>
          <a:p>
            <a:pPr lvl="1">
              <a:buClr>
                <a:schemeClr val="tx1"/>
              </a:buClr>
              <a:buFont typeface="Arial" pitchFamily="34" charset="0"/>
              <a:buChar char="•"/>
            </a:pPr>
            <a:endParaRPr lang="en-US" sz="2400" dirty="0" smtClean="0">
              <a:effectLst>
                <a:outerShdw blurRad="38100" dist="38100" dir="2700000" algn="tl">
                  <a:srgbClr val="000000">
                    <a:alpha val="43137"/>
                  </a:srgbClr>
                </a:outerShdw>
              </a:effectLst>
              <a:latin typeface="Times New Roman" pitchFamily="18" charset="0"/>
              <a:cs typeface="Times New Roman" pitchFamily="18" charset="0"/>
            </a:endParaRPr>
          </a:p>
          <a:p>
            <a:pPr lvl="1">
              <a:buClr>
                <a:schemeClr val="tx1"/>
              </a:buClr>
              <a:buNone/>
            </a:pPr>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“I noticed some of the girls were teaching the boys some skills and how to do the drills. . . . For the girls it’s a challenge to play against someone who’s stronger than them. At the same time they realized ‘Actually, I know more than him’, so it’s a good thing. I noticed that when that happened the boys weren’t taking it in a negative way. I think overall it was a good thing for them individually and as a team.”</a:t>
            </a:r>
          </a:p>
          <a:p>
            <a:pPr lvl="1">
              <a:buClr>
                <a:schemeClr val="tx1"/>
              </a:buClr>
              <a:buNone/>
            </a:pPr>
            <a:endParaRPr lang="en-CA" sz="2400" dirty="0" smtClean="0">
              <a:latin typeface="Times New Roman" pitchFamily="18" charset="0"/>
              <a:cs typeface="Times New Roman" pitchFamily="18" charset="0"/>
            </a:endParaRPr>
          </a:p>
        </p:txBody>
      </p:sp>
      <p:sp>
        <p:nvSpPr>
          <p:cNvPr id="5" name="Slide Number Placeholder 4"/>
          <p:cNvSpPr>
            <a:spLocks noGrp="1"/>
          </p:cNvSpPr>
          <p:nvPr>
            <p:ph type="sldNum" sz="quarter" idx="11"/>
          </p:nvPr>
        </p:nvSpPr>
        <p:spPr/>
        <p:txBody>
          <a:bodyPr/>
          <a:lstStyle/>
          <a:p>
            <a:pPr>
              <a:defRPr/>
            </a:pPr>
            <a:fld id="{64BA5060-DB18-4449-94D5-0FD80DB59454}" type="slidenum">
              <a:rPr lang="fr-CA" smtClean="0"/>
              <a:pPr>
                <a:defRPr/>
              </a:pPr>
              <a:t>11</a:t>
            </a:fld>
            <a:endParaRPr lang="fr-CA"/>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Conclusion</a:t>
            </a:r>
            <a:endParaRPr lang="en-US"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5257800"/>
          </a:xfrm>
        </p:spPr>
        <p:txBody>
          <a:bodyPr>
            <a:normAutofit/>
          </a:bodyPr>
          <a:lstStyle/>
          <a:p>
            <a:pPr>
              <a:spcBef>
                <a:spcPts val="0"/>
              </a:spcBef>
              <a:spcAft>
                <a:spcPts val="1200"/>
              </a:spcAft>
              <a:buClr>
                <a:srgbClr val="FFFF00"/>
              </a:buClr>
              <a:buSzPct val="100000"/>
              <a:buFont typeface="Wingdings" pitchFamily="2" charset="2"/>
              <a:buChar char="§"/>
            </a:pPr>
            <a:r>
              <a:rPr lang="en-US" sz="2800" dirty="0" smtClean="0">
                <a:effectLst>
                  <a:outerShdw blurRad="38100" dist="38100" dir="2700000" algn="tl">
                    <a:srgbClr val="000000">
                      <a:alpha val="43137"/>
                    </a:srgbClr>
                  </a:outerShdw>
                </a:effectLst>
                <a:latin typeface="Times New Roman" pitchFamily="18" charset="0"/>
                <a:cs typeface="Times New Roman" pitchFamily="18" charset="0"/>
              </a:rPr>
              <a:t>Youth sport coaches had positive perceptions of the use of PYD strategies in sport.</a:t>
            </a:r>
          </a:p>
          <a:p>
            <a:pPr>
              <a:spcBef>
                <a:spcPts val="0"/>
              </a:spcBef>
              <a:spcAft>
                <a:spcPts val="1200"/>
              </a:spcAft>
              <a:buClr>
                <a:srgbClr val="FFFF00"/>
              </a:buClr>
              <a:buSzPct val="100000"/>
              <a:buFont typeface="Wingdings" pitchFamily="2" charset="2"/>
              <a:buChar char="§"/>
            </a:pPr>
            <a:r>
              <a:rPr lang="en-US" sz="2800" dirty="0" smtClean="0">
                <a:effectLst>
                  <a:outerShdw blurRad="38100" dist="38100" dir="2700000" algn="tl">
                    <a:srgbClr val="000000">
                      <a:alpha val="43137"/>
                    </a:srgbClr>
                  </a:outerShdw>
                </a:effectLst>
                <a:latin typeface="Times New Roman" pitchFamily="18" charset="0"/>
                <a:cs typeface="Times New Roman" pitchFamily="18" charset="0"/>
              </a:rPr>
              <a:t>The participants felt that the PYD activities were successfully implemented in sports and promoted social and life skills to youth athletes.</a:t>
            </a:r>
          </a:p>
          <a:p>
            <a:pPr>
              <a:spcBef>
                <a:spcPts val="0"/>
              </a:spcBef>
              <a:spcAft>
                <a:spcPts val="1200"/>
              </a:spcAft>
              <a:buClr>
                <a:srgbClr val="FFFF00"/>
              </a:buClr>
              <a:buSzPct val="100000"/>
              <a:buFont typeface="Wingdings" pitchFamily="2" charset="2"/>
              <a:buChar char="§"/>
            </a:pPr>
            <a:r>
              <a:rPr lang="en-US" sz="2800" dirty="0" smtClean="0">
                <a:effectLst>
                  <a:outerShdw blurRad="38100" dist="38100" dir="2700000" algn="tl">
                    <a:srgbClr val="000000">
                      <a:alpha val="43137"/>
                    </a:srgbClr>
                  </a:outerShdw>
                </a:effectLst>
                <a:latin typeface="Times New Roman" pitchFamily="18" charset="0"/>
                <a:cs typeface="Times New Roman" pitchFamily="18" charset="0"/>
              </a:rPr>
              <a:t>In addition, the coaches felt the activities built team cohesion and improved communication between youth players.</a:t>
            </a:r>
          </a:p>
          <a:p>
            <a:pPr>
              <a:spcBef>
                <a:spcPts val="0"/>
              </a:spcBef>
              <a:spcAft>
                <a:spcPts val="1200"/>
              </a:spcAft>
              <a:buClr>
                <a:srgbClr val="FFFF00"/>
              </a:buClr>
              <a:buSzPct val="100000"/>
              <a:buFont typeface="Wingdings" pitchFamily="2" charset="2"/>
              <a:buChar char="§"/>
            </a:pPr>
            <a:r>
              <a:rPr lang="en-US" sz="2800" dirty="0" smtClean="0">
                <a:effectLst>
                  <a:outerShdw blurRad="38100" dist="38100" dir="2700000" algn="tl">
                    <a:srgbClr val="000000">
                      <a:alpha val="43137"/>
                    </a:srgbClr>
                  </a:outerShdw>
                </a:effectLst>
                <a:latin typeface="Times New Roman" pitchFamily="18" charset="0"/>
                <a:cs typeface="Times New Roman" pitchFamily="18" charset="0"/>
              </a:rPr>
              <a:t>The findings suggest that PYD is an appropriate avenue to address the UN MDGs through sport.</a:t>
            </a:r>
            <a:endParaRPr lang="en-US" sz="28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Slide Number Placeholder 4"/>
          <p:cNvSpPr>
            <a:spLocks noGrp="1"/>
          </p:cNvSpPr>
          <p:nvPr>
            <p:ph type="sldNum" sz="quarter" idx="11"/>
          </p:nvPr>
        </p:nvSpPr>
        <p:spPr/>
        <p:txBody>
          <a:bodyPr/>
          <a:lstStyle/>
          <a:p>
            <a:pPr>
              <a:defRPr/>
            </a:pPr>
            <a:fld id="{64BA5060-DB18-4449-94D5-0FD80DB59454}" type="slidenum">
              <a:rPr lang="fr-CA" smtClean="0"/>
              <a:pPr>
                <a:defRPr/>
              </a:pPr>
              <a:t>12</a:t>
            </a:fld>
            <a:endParaRPr lang="fr-CA"/>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6237312"/>
          </a:xfrm>
        </p:spPr>
        <p:txBody>
          <a:bodyPr>
            <a:normAutofit/>
          </a:bodyPr>
          <a:lstStyle/>
          <a:p>
            <a:pPr>
              <a:buClr>
                <a:srgbClr val="FFFF00"/>
              </a:buClr>
              <a:buNone/>
            </a:pPr>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"Sport has the power to change the world. It has the power to unite in a way that little else does. It speaks to youth in a language they understand. Sport can create hope where once there was only despair. It is more powerful than governments in breaking down racial barriers. It laughs in the face of all types of discrimination."</a:t>
            </a:r>
            <a:b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br>
            <a:r>
              <a:rPr lang="en-US" sz="2000" dirty="0" smtClean="0">
                <a:effectLst>
                  <a:outerShdw blurRad="38100" dist="38100" dir="2700000" algn="tl">
                    <a:srgbClr val="000000">
                      <a:alpha val="43137"/>
                    </a:srgbClr>
                  </a:outerShdw>
                </a:effectLst>
                <a:latin typeface="Times New Roman" pitchFamily="18" charset="0"/>
                <a:cs typeface="Times New Roman" pitchFamily="18" charset="0"/>
              </a:rPr>
              <a:t>						Nelson Mandela</a:t>
            </a:r>
          </a:p>
          <a:p>
            <a:pPr algn="ctr">
              <a:buClr>
                <a:srgbClr val="FFFF00"/>
              </a:buClr>
              <a:buNone/>
            </a:pPr>
            <a:endParaRPr lang="en-CA" sz="4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p>
            <a:pPr algn="ctr">
              <a:buClr>
                <a:srgbClr val="FFFF00"/>
              </a:buClr>
              <a:buNone/>
            </a:pPr>
            <a:r>
              <a:rPr lang="en-CA" sz="4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Thank you</a:t>
            </a:r>
          </a:p>
          <a:p>
            <a:pPr algn="ctr">
              <a:buClr>
                <a:srgbClr val="FFFF00"/>
              </a:buClr>
              <a:buNone/>
            </a:pPr>
            <a:endParaRPr lang="en-CA" sz="4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a:p>
            <a:pPr algn="ctr">
              <a:buClr>
                <a:srgbClr val="FFFF00"/>
              </a:buClr>
              <a:buNone/>
            </a:pPr>
            <a:r>
              <a:rPr lang="en-CA" sz="4400"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Questions / Comments</a:t>
            </a:r>
            <a:endParaRPr lang="en-US" sz="40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Slide Number Placeholder 4"/>
          <p:cNvSpPr>
            <a:spLocks noGrp="1"/>
          </p:cNvSpPr>
          <p:nvPr>
            <p:ph type="sldNum" sz="quarter" idx="11"/>
          </p:nvPr>
        </p:nvSpPr>
        <p:spPr/>
        <p:txBody>
          <a:bodyPr/>
          <a:lstStyle/>
          <a:p>
            <a:pPr>
              <a:defRPr/>
            </a:pPr>
            <a:fld id="{64BA5060-DB18-4449-94D5-0FD80DB59454}" type="slidenum">
              <a:rPr lang="fr-CA" smtClean="0"/>
              <a:pPr>
                <a:defRPr/>
              </a:pPr>
              <a:t>13</a:t>
            </a:fld>
            <a:endParaRPr lang="fr-CA"/>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Outline</a:t>
            </a:r>
            <a:endParaRPr lang="en-US"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686800" cy="5257800"/>
          </a:xfrm>
        </p:spPr>
        <p:txBody>
          <a:bodyPr>
            <a:normAutofit/>
          </a:bodyPr>
          <a:lstStyle/>
          <a:p>
            <a:pPr>
              <a:buClr>
                <a:srgbClr val="FFFF00"/>
              </a:buClr>
              <a:buSzPct val="100000"/>
              <a:buFont typeface="Wingdings" pitchFamily="2" charset="2"/>
              <a:buChar char="§"/>
            </a:pPr>
            <a:r>
              <a:rPr lang="en-CA" sz="2800" dirty="0" smtClean="0">
                <a:effectLst>
                  <a:outerShdw blurRad="38100" dist="38100" dir="2700000" algn="tl">
                    <a:srgbClr val="000000">
                      <a:alpha val="43137"/>
                    </a:srgbClr>
                  </a:outerShdw>
                </a:effectLst>
                <a:latin typeface="Times New Roman" pitchFamily="18" charset="0"/>
                <a:cs typeface="Times New Roman" pitchFamily="18" charset="0"/>
              </a:rPr>
              <a:t>Literature Review</a:t>
            </a:r>
          </a:p>
          <a:p>
            <a:pPr lvl="1">
              <a:buClr>
                <a:schemeClr val="tx1"/>
              </a:buClr>
              <a:buSzPct val="100000"/>
              <a:buFont typeface="Arial" pitchFamily="34" charset="0"/>
              <a:buChar char="•"/>
            </a:pPr>
            <a:r>
              <a:rPr lang="en-CA" sz="2400" dirty="0" smtClean="0">
                <a:effectLst>
                  <a:outerShdw blurRad="38100" dist="38100" dir="2700000" algn="tl">
                    <a:srgbClr val="000000">
                      <a:alpha val="43137"/>
                    </a:srgbClr>
                  </a:outerShdw>
                </a:effectLst>
                <a:latin typeface="Times New Roman" pitchFamily="18" charset="0"/>
                <a:cs typeface="Times New Roman" pitchFamily="18" charset="0"/>
              </a:rPr>
              <a:t>United Nations Millennium Development Goals</a:t>
            </a:r>
          </a:p>
          <a:p>
            <a:pPr lvl="1">
              <a:buClr>
                <a:schemeClr val="tx1"/>
              </a:buClr>
              <a:buSzPct val="100000"/>
              <a:buFont typeface="Arial" pitchFamily="34" charset="0"/>
              <a:buChar char="•"/>
            </a:pPr>
            <a:r>
              <a:rPr lang="en-CA" sz="2400" dirty="0" smtClean="0">
                <a:effectLst>
                  <a:outerShdw blurRad="38100" dist="38100" dir="2700000" algn="tl">
                    <a:srgbClr val="000000">
                      <a:alpha val="43137"/>
                    </a:srgbClr>
                  </a:outerShdw>
                </a:effectLst>
                <a:latin typeface="Times New Roman" pitchFamily="18" charset="0"/>
                <a:cs typeface="Times New Roman" pitchFamily="18" charset="0"/>
              </a:rPr>
              <a:t>Youth Sport</a:t>
            </a:r>
          </a:p>
          <a:p>
            <a:pPr>
              <a:buClr>
                <a:srgbClr val="FFFF00"/>
              </a:buClr>
              <a:buSzPct val="100000"/>
              <a:buFont typeface="Wingdings" pitchFamily="2" charset="2"/>
              <a:buChar char="§"/>
            </a:pPr>
            <a:r>
              <a:rPr lang="en-CA" sz="2800" dirty="0" smtClean="0">
                <a:effectLst>
                  <a:outerShdw blurRad="38100" dist="38100" dir="2700000" algn="tl">
                    <a:srgbClr val="000000">
                      <a:alpha val="43137"/>
                    </a:srgbClr>
                  </a:outerShdw>
                </a:effectLst>
                <a:latin typeface="Times New Roman" pitchFamily="18" charset="0"/>
                <a:cs typeface="Times New Roman" pitchFamily="18" charset="0"/>
              </a:rPr>
              <a:t>Purpose of the Study</a:t>
            </a:r>
          </a:p>
          <a:p>
            <a:pPr>
              <a:buClr>
                <a:srgbClr val="FFFF00"/>
              </a:buClr>
              <a:buSzPct val="100000"/>
              <a:buFont typeface="Wingdings" pitchFamily="2" charset="2"/>
              <a:buChar char="§"/>
            </a:pPr>
            <a:r>
              <a:rPr lang="en-CA" sz="2800" dirty="0" smtClean="0">
                <a:effectLst>
                  <a:outerShdw blurRad="38100" dist="38100" dir="2700000" algn="tl">
                    <a:srgbClr val="000000">
                      <a:alpha val="43137"/>
                    </a:srgbClr>
                  </a:outerShdw>
                </a:effectLst>
                <a:latin typeface="Times New Roman" pitchFamily="18" charset="0"/>
                <a:cs typeface="Times New Roman" pitchFamily="18" charset="0"/>
              </a:rPr>
              <a:t>Procedures</a:t>
            </a:r>
          </a:p>
          <a:p>
            <a:pPr>
              <a:buClr>
                <a:srgbClr val="FFFF00"/>
              </a:buClr>
              <a:buSzPct val="100000"/>
              <a:buFont typeface="Wingdings" pitchFamily="2" charset="2"/>
              <a:buChar char="§"/>
            </a:pPr>
            <a:r>
              <a:rPr lang="en-CA" sz="2800" dirty="0" smtClean="0">
                <a:effectLst>
                  <a:outerShdw blurRad="38100" dist="38100" dir="2700000" algn="tl">
                    <a:srgbClr val="000000">
                      <a:alpha val="43137"/>
                    </a:srgbClr>
                  </a:outerShdw>
                </a:effectLst>
                <a:latin typeface="Times New Roman" pitchFamily="18" charset="0"/>
                <a:cs typeface="Times New Roman" pitchFamily="18" charset="0"/>
              </a:rPr>
              <a:t>Results</a:t>
            </a:r>
          </a:p>
          <a:p>
            <a:pPr>
              <a:buClr>
                <a:srgbClr val="FFFF00"/>
              </a:buClr>
              <a:buSzPct val="100000"/>
              <a:buFont typeface="Wingdings" pitchFamily="2" charset="2"/>
              <a:buChar char="§"/>
            </a:pPr>
            <a:r>
              <a:rPr lang="en-CA" sz="2800" dirty="0" smtClean="0">
                <a:effectLst>
                  <a:outerShdw blurRad="38100" dist="38100" dir="2700000" algn="tl">
                    <a:srgbClr val="000000">
                      <a:alpha val="43137"/>
                    </a:srgbClr>
                  </a:outerShdw>
                </a:effectLst>
                <a:latin typeface="Times New Roman" pitchFamily="18" charset="0"/>
                <a:cs typeface="Times New Roman" pitchFamily="18" charset="0"/>
              </a:rPr>
              <a:t>Conclusion</a:t>
            </a:r>
          </a:p>
        </p:txBody>
      </p:sp>
      <p:sp>
        <p:nvSpPr>
          <p:cNvPr id="5" name="Slide Number Placeholder 4"/>
          <p:cNvSpPr>
            <a:spLocks noGrp="1"/>
          </p:cNvSpPr>
          <p:nvPr>
            <p:ph type="sldNum" sz="quarter" idx="11"/>
          </p:nvPr>
        </p:nvSpPr>
        <p:spPr/>
        <p:txBody>
          <a:bodyPr/>
          <a:lstStyle/>
          <a:p>
            <a:pPr>
              <a:defRPr/>
            </a:pPr>
            <a:fld id="{64BA5060-DB18-4449-94D5-0FD80DB59454}" type="slidenum">
              <a:rPr lang="fr-CA" smtClean="0"/>
              <a:pPr>
                <a:defRPr/>
              </a:pPr>
              <a:t>2</a:t>
            </a:fld>
            <a:endParaRPr lang="fr-CA"/>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Literature Review</a:t>
            </a:r>
            <a:endParaRPr lang="en-US"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5257800"/>
          </a:xfrm>
        </p:spPr>
        <p:txBody>
          <a:bodyPr>
            <a:normAutofit/>
          </a:bodyPr>
          <a:lstStyle/>
          <a:p>
            <a:pPr>
              <a:buClr>
                <a:srgbClr val="FFFF00"/>
              </a:buClr>
              <a:buSzPct val="100000"/>
              <a:buFont typeface="Wingdings" pitchFamily="2" charset="2"/>
              <a:buChar char="§"/>
            </a:pPr>
            <a:r>
              <a:rPr lang="en-CA" sz="3000" dirty="0" smtClean="0">
                <a:effectLst>
                  <a:outerShdw blurRad="38100" dist="38100" dir="2700000" algn="tl">
                    <a:srgbClr val="000000">
                      <a:alpha val="43137"/>
                    </a:srgbClr>
                  </a:outerShdw>
                </a:effectLst>
                <a:latin typeface="Times New Roman" pitchFamily="18" charset="0"/>
                <a:cs typeface="Times New Roman" pitchFamily="18" charset="0"/>
              </a:rPr>
              <a:t>United Nations Millennium Development Goals</a:t>
            </a:r>
            <a:endParaRPr lang="en-US" sz="3000" dirty="0" smtClean="0">
              <a:effectLst>
                <a:outerShdw blurRad="38100" dist="38100" dir="2700000" algn="tl">
                  <a:srgbClr val="000000">
                    <a:alpha val="43137"/>
                  </a:srgbClr>
                </a:outerShdw>
              </a:effectLst>
              <a:latin typeface="Times New Roman" pitchFamily="18" charset="0"/>
              <a:cs typeface="Times New Roman" pitchFamily="18" charset="0"/>
            </a:endParaRPr>
          </a:p>
          <a:p>
            <a:pPr lvl="1">
              <a:buNone/>
            </a:pPr>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(1) Eradicate extreme poverty and hunger</a:t>
            </a:r>
          </a:p>
          <a:p>
            <a:pPr lvl="1">
              <a:buNone/>
            </a:pPr>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(2) Achieve universal primary education</a:t>
            </a:r>
          </a:p>
          <a:p>
            <a:pPr lvl="1">
              <a:buNone/>
            </a:pPr>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(3) Promote gender equality and empower women</a:t>
            </a:r>
          </a:p>
          <a:p>
            <a:pPr lvl="1">
              <a:buNone/>
            </a:pPr>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(4) Reduce child mortality</a:t>
            </a:r>
          </a:p>
          <a:p>
            <a:pPr lvl="1">
              <a:buNone/>
            </a:pPr>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(5) Improve maternal health</a:t>
            </a:r>
          </a:p>
          <a:p>
            <a:pPr lvl="1">
              <a:buNone/>
            </a:pPr>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(6) Combat HIV/AIDS, malaria and other diseases</a:t>
            </a:r>
          </a:p>
          <a:p>
            <a:pPr lvl="1">
              <a:buNone/>
            </a:pPr>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(7) Ensure environmental sustainability</a:t>
            </a:r>
          </a:p>
          <a:p>
            <a:pPr lvl="1">
              <a:buNone/>
            </a:pPr>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(8) Develop global partnerships for development</a:t>
            </a:r>
          </a:p>
          <a:p>
            <a:pPr lvl="1">
              <a:buFont typeface="Arial" pitchFamily="34" charset="0"/>
              <a:buChar char="•"/>
            </a:pPr>
            <a:endParaRPr lang="en-US" sz="2400" dirty="0" smtClean="0">
              <a:effectLst>
                <a:outerShdw blurRad="38100" dist="38100" dir="2700000" algn="tl">
                  <a:srgbClr val="000000">
                    <a:alpha val="43137"/>
                  </a:srgbClr>
                </a:outerShdw>
              </a:effectLst>
              <a:latin typeface="Times New Roman" pitchFamily="18" charset="0"/>
              <a:cs typeface="Times New Roman" pitchFamily="18" charset="0"/>
            </a:endParaRPr>
          </a:p>
          <a:p>
            <a:pPr>
              <a:buClr>
                <a:srgbClr val="FFFF00"/>
              </a:buClr>
              <a:buFont typeface="Wingdings" pitchFamily="2" charset="2"/>
              <a:buChar char="§"/>
            </a:pPr>
            <a:endParaRPr lang="en-US" dirty="0"/>
          </a:p>
        </p:txBody>
      </p:sp>
      <p:sp>
        <p:nvSpPr>
          <p:cNvPr id="5" name="Slide Number Placeholder 4"/>
          <p:cNvSpPr>
            <a:spLocks noGrp="1"/>
          </p:cNvSpPr>
          <p:nvPr>
            <p:ph type="sldNum" sz="quarter" idx="11"/>
          </p:nvPr>
        </p:nvSpPr>
        <p:spPr/>
        <p:txBody>
          <a:bodyPr/>
          <a:lstStyle/>
          <a:p>
            <a:pPr>
              <a:defRPr/>
            </a:pPr>
            <a:fld id="{64BA5060-DB18-4449-94D5-0FD80DB59454}" type="slidenum">
              <a:rPr lang="fr-CA" smtClean="0"/>
              <a:pPr>
                <a:defRPr/>
              </a:pPr>
              <a:t>3</a:t>
            </a:fld>
            <a:endParaRPr lang="fr-C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left)">
                                      <p:cBhvr>
                                        <p:cTn id="7" dur="500"/>
                                        <p:tgtEl>
                                          <p:spTgt spid="3">
                                            <p:txEl>
                                              <p:pRg st="1" end="1"/>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wipe(left)">
                                      <p:cBhvr>
                                        <p:cTn id="11" dur="500"/>
                                        <p:tgtEl>
                                          <p:spTgt spid="3">
                                            <p:txEl>
                                              <p:pRg st="2" end="2"/>
                                            </p:txEl>
                                          </p:spTgt>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left)">
                                      <p:cBhvr>
                                        <p:cTn id="15" dur="500"/>
                                        <p:tgtEl>
                                          <p:spTgt spid="3">
                                            <p:txEl>
                                              <p:pRg st="3" end="3"/>
                                            </p:txEl>
                                          </p:spTgt>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left)">
                                      <p:cBhvr>
                                        <p:cTn id="19" dur="500"/>
                                        <p:tgtEl>
                                          <p:spTgt spid="3">
                                            <p:txEl>
                                              <p:pRg st="4" end="4"/>
                                            </p:txEl>
                                          </p:spTgt>
                                        </p:tgtEl>
                                      </p:cBhvr>
                                    </p:animEffect>
                                  </p:childTnLst>
                                </p:cTn>
                              </p:par>
                            </p:childTnLst>
                          </p:cTn>
                        </p:par>
                        <p:par>
                          <p:cTn id="20" fill="hold">
                            <p:stCondLst>
                              <p:cond delay="2000"/>
                            </p:stCondLst>
                            <p:childTnLst>
                              <p:par>
                                <p:cTn id="21" presetID="22" presetClass="entr" presetSubtype="8" fill="hold" nodeType="after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wipe(left)">
                                      <p:cBhvr>
                                        <p:cTn id="23" dur="500"/>
                                        <p:tgtEl>
                                          <p:spTgt spid="3">
                                            <p:txEl>
                                              <p:pRg st="5" end="5"/>
                                            </p:txEl>
                                          </p:spTgt>
                                        </p:tgtEl>
                                      </p:cBhvr>
                                    </p:animEffect>
                                  </p:childTnLst>
                                </p:cTn>
                              </p:par>
                            </p:childTnLst>
                          </p:cTn>
                        </p:par>
                        <p:par>
                          <p:cTn id="24" fill="hold">
                            <p:stCondLst>
                              <p:cond delay="2500"/>
                            </p:stCondLst>
                            <p:childTnLst>
                              <p:par>
                                <p:cTn id="25" presetID="22" presetClass="entr" presetSubtype="8" fill="hold" nodeType="after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left)">
                                      <p:cBhvr>
                                        <p:cTn id="27" dur="500"/>
                                        <p:tgtEl>
                                          <p:spTgt spid="3">
                                            <p:txEl>
                                              <p:pRg st="6" end="6"/>
                                            </p:txEl>
                                          </p:spTgt>
                                        </p:tgtEl>
                                      </p:cBhvr>
                                    </p:animEffect>
                                  </p:childTnLst>
                                </p:cTn>
                              </p:par>
                            </p:childTnLst>
                          </p:cTn>
                        </p:par>
                        <p:par>
                          <p:cTn id="28" fill="hold">
                            <p:stCondLst>
                              <p:cond delay="3000"/>
                            </p:stCondLst>
                            <p:childTnLst>
                              <p:par>
                                <p:cTn id="29" presetID="22" presetClass="entr" presetSubtype="8" fill="hold" nodeType="after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wipe(left)">
                                      <p:cBhvr>
                                        <p:cTn id="31" dur="500"/>
                                        <p:tgtEl>
                                          <p:spTgt spid="3">
                                            <p:txEl>
                                              <p:pRg st="7" end="7"/>
                                            </p:txEl>
                                          </p:spTgt>
                                        </p:tgtEl>
                                      </p:cBhvr>
                                    </p:animEffect>
                                  </p:childTnLst>
                                </p:cTn>
                              </p:par>
                            </p:childTnLst>
                          </p:cTn>
                        </p:par>
                        <p:par>
                          <p:cTn id="32" fill="hold">
                            <p:stCondLst>
                              <p:cond delay="3500"/>
                            </p:stCondLst>
                            <p:childTnLst>
                              <p:par>
                                <p:cTn id="33" presetID="22" presetClass="entr" presetSubtype="8" fill="hold" nodeType="after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wipe(left)">
                                      <p:cBhvr>
                                        <p:cTn id="35" dur="500"/>
                                        <p:tgtEl>
                                          <p:spTgt spid="3">
                                            <p:txEl>
                                              <p:pRg st="8" end="8"/>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6" presetClass="emph" presetSubtype="0" fill="hold" nodeType="clickEffect">
                                  <p:stCondLst>
                                    <p:cond delay="0"/>
                                  </p:stCondLst>
                                  <p:childTnLst>
                                    <p:animEffect transition="out" filter="fade">
                                      <p:cBhvr>
                                        <p:cTn id="39" dur="500" tmFilter="0, 0; .2, .5; .8, .5; 1, 0"/>
                                        <p:tgtEl>
                                          <p:spTgt spid="3">
                                            <p:txEl>
                                              <p:pRg st="2" end="2"/>
                                            </p:txEl>
                                          </p:spTgt>
                                        </p:tgtEl>
                                      </p:cBhvr>
                                    </p:animEffect>
                                    <p:animScale>
                                      <p:cBhvr>
                                        <p:cTn id="40" dur="250" autoRev="1" fill="hold"/>
                                        <p:tgtEl>
                                          <p:spTgt spid="3">
                                            <p:txEl>
                                              <p:pRg st="2" end="2"/>
                                            </p:txEl>
                                          </p:spTgt>
                                        </p:tgtEl>
                                      </p:cBhvr>
                                      <p:by x="105000" y="105000"/>
                                    </p:animScale>
                                  </p:childTnLst>
                                </p:cTn>
                              </p:par>
                              <p:par>
                                <p:cTn id="41" presetID="3" presetClass="emph" presetSubtype="2" fill="hold" nodeType="withEffect">
                                  <p:stCondLst>
                                    <p:cond delay="0"/>
                                  </p:stCondLst>
                                  <p:childTnLst>
                                    <p:animClr clrSpc="rgb">
                                      <p:cBhvr override="childStyle">
                                        <p:cTn id="42" dur="500" fill="hold"/>
                                        <p:tgtEl>
                                          <p:spTgt spid="3">
                                            <p:txEl>
                                              <p:pRg st="2" end="2"/>
                                            </p:txEl>
                                          </p:spTgt>
                                        </p:tgtEl>
                                        <p:attrNameLst>
                                          <p:attrName>style.color</p:attrName>
                                        </p:attrNameLst>
                                      </p:cBhvr>
                                      <p:to>
                                        <a:srgbClr val="FFFF00"/>
                                      </p:to>
                                    </p:animClr>
                                  </p:childTnLst>
                                </p:cTn>
                              </p:par>
                            </p:childTnLst>
                          </p:cTn>
                        </p:par>
                        <p:par>
                          <p:cTn id="43" fill="hold">
                            <p:stCondLst>
                              <p:cond delay="500"/>
                            </p:stCondLst>
                            <p:childTnLst>
                              <p:par>
                                <p:cTn id="44" presetID="26" presetClass="emph" presetSubtype="0" fill="hold" nodeType="afterEffect">
                                  <p:stCondLst>
                                    <p:cond delay="0"/>
                                  </p:stCondLst>
                                  <p:childTnLst>
                                    <p:animEffect transition="out" filter="fade">
                                      <p:cBhvr>
                                        <p:cTn id="45" dur="500" tmFilter="0, 0; .2, .5; .8, .5; 1, 0"/>
                                        <p:tgtEl>
                                          <p:spTgt spid="3">
                                            <p:txEl>
                                              <p:pRg st="3" end="3"/>
                                            </p:txEl>
                                          </p:spTgt>
                                        </p:tgtEl>
                                      </p:cBhvr>
                                    </p:animEffect>
                                    <p:animScale>
                                      <p:cBhvr>
                                        <p:cTn id="46" dur="250" autoRev="1" fill="hold"/>
                                        <p:tgtEl>
                                          <p:spTgt spid="3">
                                            <p:txEl>
                                              <p:pRg st="3" end="3"/>
                                            </p:txEl>
                                          </p:spTgt>
                                        </p:tgtEl>
                                      </p:cBhvr>
                                      <p:by x="105000" y="105000"/>
                                    </p:animScale>
                                  </p:childTnLst>
                                </p:cTn>
                              </p:par>
                              <p:par>
                                <p:cTn id="47" presetID="3" presetClass="emph" presetSubtype="2" fill="hold" nodeType="withEffect">
                                  <p:stCondLst>
                                    <p:cond delay="0"/>
                                  </p:stCondLst>
                                  <p:childTnLst>
                                    <p:animClr clrSpc="rgb">
                                      <p:cBhvr override="childStyle">
                                        <p:cTn id="48" dur="500" fill="hold"/>
                                        <p:tgtEl>
                                          <p:spTgt spid="3">
                                            <p:txEl>
                                              <p:pRg st="3" end="3"/>
                                            </p:txEl>
                                          </p:spTgt>
                                        </p:tgtEl>
                                        <p:attrNameLst>
                                          <p:attrName>style.color</p:attrName>
                                        </p:attrNameLst>
                                      </p:cBhvr>
                                      <p:to>
                                        <a:srgbClr val="FFFF00"/>
                                      </p:to>
                                    </p:animClr>
                                  </p:childTnLst>
                                </p:cTn>
                              </p:par>
                            </p:childTnLst>
                          </p:cTn>
                        </p:par>
                        <p:par>
                          <p:cTn id="49" fill="hold">
                            <p:stCondLst>
                              <p:cond delay="1000"/>
                            </p:stCondLst>
                            <p:childTnLst>
                              <p:par>
                                <p:cTn id="50" presetID="26" presetClass="emph" presetSubtype="0" fill="hold" nodeType="afterEffect">
                                  <p:stCondLst>
                                    <p:cond delay="0"/>
                                  </p:stCondLst>
                                  <p:childTnLst>
                                    <p:animEffect transition="out" filter="fade">
                                      <p:cBhvr>
                                        <p:cTn id="51" dur="500" tmFilter="0, 0; .2, .5; .8, .5; 1, 0"/>
                                        <p:tgtEl>
                                          <p:spTgt spid="3">
                                            <p:txEl>
                                              <p:pRg st="6" end="6"/>
                                            </p:txEl>
                                          </p:spTgt>
                                        </p:tgtEl>
                                      </p:cBhvr>
                                    </p:animEffect>
                                    <p:animScale>
                                      <p:cBhvr>
                                        <p:cTn id="52" dur="250" autoRev="1" fill="hold"/>
                                        <p:tgtEl>
                                          <p:spTgt spid="3">
                                            <p:txEl>
                                              <p:pRg st="6" end="6"/>
                                            </p:txEl>
                                          </p:spTgt>
                                        </p:tgtEl>
                                      </p:cBhvr>
                                      <p:by x="105000" y="105000"/>
                                    </p:animScale>
                                  </p:childTnLst>
                                </p:cTn>
                              </p:par>
                              <p:par>
                                <p:cTn id="53" presetID="3" presetClass="emph" presetSubtype="2" fill="hold" nodeType="withEffect">
                                  <p:stCondLst>
                                    <p:cond delay="0"/>
                                  </p:stCondLst>
                                  <p:childTnLst>
                                    <p:animClr clrSpc="rgb">
                                      <p:cBhvr override="childStyle">
                                        <p:cTn id="54" dur="500" fill="hold"/>
                                        <p:tgtEl>
                                          <p:spTgt spid="3">
                                            <p:txEl>
                                              <p:pRg st="6" end="6"/>
                                            </p:txEl>
                                          </p:spTgt>
                                        </p:tgtEl>
                                        <p:attrNameLst>
                                          <p:attrName>style.color</p:attrName>
                                        </p:attrNameLst>
                                      </p:cBhvr>
                                      <p:to>
                                        <a:srgbClr val="FFFF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Literature Review</a:t>
            </a:r>
            <a:endParaRPr lang="en-US"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5257800"/>
          </a:xfrm>
        </p:spPr>
        <p:txBody>
          <a:bodyPr>
            <a:normAutofit/>
          </a:bodyPr>
          <a:lstStyle/>
          <a:p>
            <a:pPr>
              <a:lnSpc>
                <a:spcPct val="90000"/>
              </a:lnSpc>
              <a:buClr>
                <a:srgbClr val="FFFF00"/>
              </a:buClr>
              <a:buSzPct val="100000"/>
              <a:buFont typeface="Wingdings" pitchFamily="2" charset="2"/>
              <a:buChar char="§"/>
            </a:pPr>
            <a:r>
              <a:rPr lang="en-US" sz="2800" dirty="0" smtClean="0">
                <a:effectLst>
                  <a:outerShdw blurRad="38100" dist="38100" dir="2700000" algn="tl">
                    <a:srgbClr val="000000">
                      <a:alpha val="43137"/>
                    </a:srgbClr>
                  </a:outerShdw>
                </a:effectLst>
                <a:latin typeface="Times New Roman" pitchFamily="18" charset="0"/>
                <a:cs typeface="Times New Roman" pitchFamily="18" charset="0"/>
              </a:rPr>
              <a:t>Youth Sport</a:t>
            </a:r>
          </a:p>
          <a:p>
            <a:pPr>
              <a:lnSpc>
                <a:spcPct val="90000"/>
              </a:lnSpc>
              <a:buClr>
                <a:srgbClr val="FFFF00"/>
              </a:buClr>
              <a:buSzPct val="100000"/>
              <a:buFont typeface="Wingdings" pitchFamily="2" charset="2"/>
              <a:buChar char="§"/>
            </a:pPr>
            <a:endParaRPr lang="en-US" sz="2800" dirty="0" smtClean="0">
              <a:effectLst>
                <a:outerShdw blurRad="38100" dist="38100" dir="2700000" algn="tl">
                  <a:srgbClr val="000000">
                    <a:alpha val="43137"/>
                  </a:srgbClr>
                </a:outerShdw>
              </a:effectLst>
              <a:latin typeface="Times New Roman" pitchFamily="18" charset="0"/>
              <a:cs typeface="Times New Roman" pitchFamily="18" charset="0"/>
            </a:endParaRPr>
          </a:p>
          <a:p>
            <a:pPr lvl="1">
              <a:lnSpc>
                <a:spcPct val="90000"/>
              </a:lnSpc>
              <a:spcBef>
                <a:spcPts val="600"/>
              </a:spcBef>
              <a:spcAft>
                <a:spcPts val="1200"/>
              </a:spcAft>
              <a:buClr>
                <a:schemeClr val="tx1"/>
              </a:buClr>
              <a:buSzPct val="100000"/>
              <a:buFont typeface="Arial" pitchFamily="34" charset="0"/>
              <a:buChar char="•"/>
            </a:pPr>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Coaches’ behaviors influenced children’s self-perception, enjoyment, adherence, and psychosocial development (Smith et al., 1978, 1979).</a:t>
            </a:r>
          </a:p>
          <a:p>
            <a:pPr lvl="1">
              <a:lnSpc>
                <a:spcPct val="90000"/>
              </a:lnSpc>
              <a:spcBef>
                <a:spcPts val="600"/>
              </a:spcBef>
              <a:spcAft>
                <a:spcPts val="1200"/>
              </a:spcAft>
              <a:buClr>
                <a:schemeClr val="tx1"/>
              </a:buClr>
              <a:buSzPct val="100000"/>
              <a:buFont typeface="Arial" pitchFamily="34" charset="0"/>
              <a:buChar char="•"/>
            </a:pPr>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Coach training programs influenced coaches’ communication skills, players’ abilities to listen and learn, and team cohesion (</a:t>
            </a:r>
            <a:r>
              <a:rPr lang="en-US" sz="2400" dirty="0" err="1" smtClean="0">
                <a:effectLst>
                  <a:outerShdw blurRad="38100" dist="38100" dir="2700000" algn="tl">
                    <a:srgbClr val="000000">
                      <a:alpha val="43137"/>
                    </a:srgbClr>
                  </a:outerShdw>
                </a:effectLst>
                <a:latin typeface="Times New Roman" pitchFamily="18" charset="0"/>
                <a:cs typeface="Times New Roman" pitchFamily="18" charset="0"/>
              </a:rPr>
              <a:t>Newin</a:t>
            </a:r>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 Bloom, &amp; </a:t>
            </a:r>
            <a:r>
              <a:rPr lang="en-US" sz="2400" dirty="0" err="1" smtClean="0">
                <a:effectLst>
                  <a:outerShdw blurRad="38100" dist="38100" dir="2700000" algn="tl">
                    <a:srgbClr val="000000">
                      <a:alpha val="43137"/>
                    </a:srgbClr>
                  </a:outerShdw>
                </a:effectLst>
                <a:latin typeface="Times New Roman" pitchFamily="18" charset="0"/>
                <a:cs typeface="Times New Roman" pitchFamily="18" charset="0"/>
              </a:rPr>
              <a:t>Loughead</a:t>
            </a:r>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 2008).</a:t>
            </a:r>
          </a:p>
          <a:p>
            <a:pPr lvl="1">
              <a:lnSpc>
                <a:spcPct val="90000"/>
              </a:lnSpc>
              <a:spcBef>
                <a:spcPts val="600"/>
              </a:spcBef>
              <a:spcAft>
                <a:spcPts val="1200"/>
              </a:spcAft>
              <a:buClr>
                <a:schemeClr val="tx1"/>
              </a:buClr>
              <a:buSzPct val="100000"/>
              <a:buFont typeface="Arial" pitchFamily="34" charset="0"/>
              <a:buChar char="•"/>
            </a:pPr>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Coaches who participated in education programs had athletes with increased self-esteem and self-worth, scholastic competence, and ability to work with others (Smith &amp; </a:t>
            </a:r>
            <a:r>
              <a:rPr lang="en-US" sz="2400" dirty="0" err="1" smtClean="0">
                <a:effectLst>
                  <a:outerShdw blurRad="38100" dist="38100" dir="2700000" algn="tl">
                    <a:srgbClr val="000000">
                      <a:alpha val="43137"/>
                    </a:srgbClr>
                  </a:outerShdw>
                </a:effectLst>
                <a:latin typeface="Times New Roman" pitchFamily="18" charset="0"/>
                <a:cs typeface="Times New Roman" pitchFamily="18" charset="0"/>
              </a:rPr>
              <a:t>Smoll</a:t>
            </a:r>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 2002; </a:t>
            </a:r>
            <a:r>
              <a:rPr lang="en-US" sz="2400" dirty="0" err="1" smtClean="0">
                <a:effectLst>
                  <a:outerShdw blurRad="38100" dist="38100" dir="2700000" algn="tl">
                    <a:srgbClr val="000000">
                      <a:alpha val="43137"/>
                    </a:srgbClr>
                  </a:outerShdw>
                </a:effectLst>
                <a:latin typeface="Times New Roman" pitchFamily="18" charset="0"/>
                <a:cs typeface="Times New Roman" pitchFamily="18" charset="0"/>
              </a:rPr>
              <a:t>Smoll</a:t>
            </a:r>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 et al., 1993).</a:t>
            </a:r>
          </a:p>
          <a:p>
            <a:pPr lvl="1">
              <a:lnSpc>
                <a:spcPct val="90000"/>
              </a:lnSpc>
              <a:spcBef>
                <a:spcPts val="600"/>
              </a:spcBef>
              <a:spcAft>
                <a:spcPts val="1200"/>
              </a:spcAft>
              <a:buFont typeface="Arial" pitchFamily="34" charset="0"/>
              <a:buChar char="•"/>
            </a:pPr>
            <a:endParaRPr lang="en-US" sz="2400" dirty="0" smtClean="0">
              <a:effectLst>
                <a:outerShdw blurRad="38100" dist="38100" dir="2700000" algn="tl">
                  <a:srgbClr val="000000">
                    <a:alpha val="43137"/>
                  </a:srgbClr>
                </a:outerShdw>
              </a:effectLst>
              <a:latin typeface="Times New Roman" pitchFamily="18" charset="0"/>
              <a:cs typeface="Times New Roman" pitchFamily="18" charset="0"/>
            </a:endParaRPr>
          </a:p>
          <a:p>
            <a:pPr lvl="1">
              <a:lnSpc>
                <a:spcPct val="90000"/>
              </a:lnSpc>
              <a:buFont typeface="Arial" pitchFamily="34" charset="0"/>
              <a:buChar char="•"/>
            </a:pPr>
            <a:endParaRPr lang="en-US" sz="2000" dirty="0" smtClean="0">
              <a:effectLst>
                <a:outerShdw blurRad="38100" dist="38100" dir="2700000" algn="tl">
                  <a:srgbClr val="000000">
                    <a:alpha val="43137"/>
                  </a:srgbClr>
                </a:outerShdw>
              </a:effectLst>
              <a:latin typeface="Times New Roman" pitchFamily="18" charset="0"/>
              <a:cs typeface="Times New Roman" pitchFamily="18" charset="0"/>
            </a:endParaRPr>
          </a:p>
          <a:p>
            <a:pPr>
              <a:buClr>
                <a:srgbClr val="FFFF00"/>
              </a:buClr>
              <a:buNone/>
            </a:pPr>
            <a:endParaRPr lang="en-US" sz="2800" dirty="0" smtClean="0">
              <a:effectLst>
                <a:outerShdw blurRad="38100" dist="38100" dir="2700000" algn="tl">
                  <a:srgbClr val="000000">
                    <a:alpha val="43137"/>
                  </a:srgbClr>
                </a:outerShdw>
              </a:effectLst>
              <a:latin typeface="Times New Roman" pitchFamily="18" charset="0"/>
              <a:cs typeface="Times New Roman" pitchFamily="18" charset="0"/>
            </a:endParaRPr>
          </a:p>
          <a:p>
            <a:pPr lvl="1">
              <a:lnSpc>
                <a:spcPct val="90000"/>
              </a:lnSpc>
              <a:buFont typeface="Arial" pitchFamily="34" charset="0"/>
              <a:buChar char="•"/>
            </a:pPr>
            <a:endParaRPr lang="en-US" sz="2000" dirty="0" smtClean="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Slide Number Placeholder 4"/>
          <p:cNvSpPr>
            <a:spLocks noGrp="1"/>
          </p:cNvSpPr>
          <p:nvPr>
            <p:ph type="sldNum" sz="quarter" idx="11"/>
          </p:nvPr>
        </p:nvSpPr>
        <p:spPr/>
        <p:txBody>
          <a:bodyPr/>
          <a:lstStyle/>
          <a:p>
            <a:pPr>
              <a:defRPr/>
            </a:pPr>
            <a:fld id="{64BA5060-DB18-4449-94D5-0FD80DB59454}" type="slidenum">
              <a:rPr lang="fr-CA" smtClean="0"/>
              <a:pPr>
                <a:defRPr/>
              </a:pPr>
              <a:t>4</a:t>
            </a:fld>
            <a:endParaRPr lang="fr-CA"/>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Purpose of the Study</a:t>
            </a:r>
            <a:endParaRPr lang="en-US"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Clr>
                <a:srgbClr val="FFFF00"/>
              </a:buClr>
              <a:buNone/>
            </a:pPr>
            <a:r>
              <a:rPr lang="en-US" dirty="0" smtClean="0">
                <a:effectLst>
                  <a:outerShdw blurRad="38100" dist="38100" dir="2700000" algn="tl">
                    <a:srgbClr val="000000">
                      <a:alpha val="43137"/>
                    </a:srgbClr>
                  </a:outerShdw>
                </a:effectLst>
                <a:latin typeface="Times New Roman" pitchFamily="18" charset="0"/>
                <a:cs typeface="Times New Roman" pitchFamily="18" charset="0"/>
              </a:rPr>
              <a:t>	</a:t>
            </a:r>
          </a:p>
          <a:p>
            <a:pPr>
              <a:buClr>
                <a:srgbClr val="FFFF00"/>
              </a:buClr>
              <a:buNone/>
            </a:pPr>
            <a:r>
              <a:rPr lang="en-US" dirty="0" smtClean="0">
                <a:effectLst>
                  <a:outerShdw blurRad="38100" dist="38100" dir="2700000" algn="tl">
                    <a:srgbClr val="000000">
                      <a:alpha val="43137"/>
                    </a:srgbClr>
                  </a:outerShdw>
                </a:effectLst>
                <a:latin typeface="Times New Roman" pitchFamily="18" charset="0"/>
                <a:cs typeface="Times New Roman" pitchFamily="18" charset="0"/>
              </a:rPr>
              <a:t>	The purpose of this study was to investigate coaches’ perceptions of activities that </a:t>
            </a:r>
            <a:r>
              <a:rPr lang="en-US" smtClean="0">
                <a:effectLst>
                  <a:outerShdw blurRad="38100" dist="38100" dir="2700000" algn="tl">
                    <a:srgbClr val="000000">
                      <a:alpha val="43137"/>
                    </a:srgbClr>
                  </a:outerShdw>
                </a:effectLst>
                <a:latin typeface="Times New Roman" pitchFamily="18" charset="0"/>
                <a:cs typeface="Times New Roman" pitchFamily="18" charset="0"/>
              </a:rPr>
              <a:t>were framed </a:t>
            </a:r>
            <a:r>
              <a:rPr lang="en-US" dirty="0" smtClean="0">
                <a:effectLst>
                  <a:outerShdw blurRad="38100" dist="38100" dir="2700000" algn="tl">
                    <a:srgbClr val="000000">
                      <a:alpha val="43137"/>
                    </a:srgbClr>
                  </a:outerShdw>
                </a:effectLst>
                <a:latin typeface="Times New Roman" pitchFamily="18" charset="0"/>
                <a:cs typeface="Times New Roman" pitchFamily="18" charset="0"/>
              </a:rPr>
              <a:t>around the principles of PYD to address the United Nations Millennium Development Goals of health, education, and empowering women. </a:t>
            </a:r>
            <a:endParaRPr lang="en-US"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Slide Number Placeholder 4"/>
          <p:cNvSpPr>
            <a:spLocks noGrp="1"/>
          </p:cNvSpPr>
          <p:nvPr>
            <p:ph type="sldNum" sz="quarter" idx="11"/>
          </p:nvPr>
        </p:nvSpPr>
        <p:spPr/>
        <p:txBody>
          <a:bodyPr/>
          <a:lstStyle/>
          <a:p>
            <a:pPr>
              <a:defRPr/>
            </a:pPr>
            <a:fld id="{64BA5060-DB18-4449-94D5-0FD80DB59454}" type="slidenum">
              <a:rPr lang="fr-CA" smtClean="0"/>
              <a:pPr>
                <a:defRPr/>
              </a:pPr>
              <a:t>5</a:t>
            </a:fld>
            <a:endParaRPr lang="fr-CA"/>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Procedures</a:t>
            </a:r>
            <a:endParaRPr lang="en-US"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5257800"/>
          </a:xfrm>
        </p:spPr>
        <p:txBody>
          <a:bodyPr>
            <a:normAutofit/>
          </a:bodyPr>
          <a:lstStyle/>
          <a:p>
            <a:pPr>
              <a:buClr>
                <a:srgbClr val="FFFF00"/>
              </a:buClr>
              <a:buSzPct val="100000"/>
              <a:buFont typeface="Wingdings" pitchFamily="2" charset="2"/>
              <a:buChar char="§"/>
            </a:pPr>
            <a:r>
              <a:rPr lang="en-CA" dirty="0" smtClean="0">
                <a:effectLst>
                  <a:outerShdw blurRad="38100" dist="38100" dir="2700000" algn="tl">
                    <a:srgbClr val="000000">
                      <a:alpha val="43137"/>
                    </a:srgbClr>
                  </a:outerShdw>
                </a:effectLst>
                <a:latin typeface="Times New Roman" pitchFamily="18" charset="0"/>
                <a:cs typeface="Times New Roman" pitchFamily="18" charset="0"/>
              </a:rPr>
              <a:t>Overview</a:t>
            </a:r>
          </a:p>
          <a:p>
            <a:pPr lvl="1">
              <a:buClr>
                <a:schemeClr val="tx1"/>
              </a:buClr>
              <a:buSzPct val="100000"/>
              <a:buFont typeface="Arial" pitchFamily="34" charset="0"/>
              <a:buChar char="•"/>
            </a:pPr>
            <a:r>
              <a:rPr lang="en-CA" dirty="0" smtClean="0">
                <a:effectLst>
                  <a:outerShdw blurRad="38100" dist="38100" dir="2700000" algn="tl">
                    <a:srgbClr val="000000">
                      <a:alpha val="43137"/>
                    </a:srgbClr>
                  </a:outerShdw>
                </a:effectLst>
                <a:latin typeface="Times New Roman" pitchFamily="18" charset="0"/>
                <a:cs typeface="Times New Roman" pitchFamily="18" charset="0"/>
              </a:rPr>
              <a:t>6 basketball or soccer teams (athletes aged 11-17)</a:t>
            </a:r>
          </a:p>
          <a:p>
            <a:pPr lvl="1">
              <a:buClr>
                <a:schemeClr val="tx1"/>
              </a:buClr>
              <a:buSzPct val="100000"/>
              <a:buFont typeface="Arial" pitchFamily="34" charset="0"/>
              <a:buChar char="•"/>
            </a:pPr>
            <a:r>
              <a:rPr lang="en-US" dirty="0" smtClean="0">
                <a:effectLst>
                  <a:outerShdw blurRad="38100" dist="38100" dir="2700000" algn="tl">
                    <a:srgbClr val="000000">
                      <a:alpha val="43137"/>
                    </a:srgbClr>
                  </a:outerShdw>
                </a:effectLst>
                <a:latin typeface="Times New Roman" pitchFamily="18" charset="0"/>
                <a:cs typeface="Times New Roman" pitchFamily="18" charset="0"/>
              </a:rPr>
              <a:t>4 activities:</a:t>
            </a:r>
          </a:p>
          <a:p>
            <a:pPr lvl="2">
              <a:buClr>
                <a:schemeClr val="tx1"/>
              </a:buClr>
              <a:buSzPct val="100000"/>
              <a:buFont typeface="Arial" pitchFamily="34" charset="0"/>
              <a:buChar char="•"/>
            </a:pPr>
            <a:r>
              <a:rPr lang="en-CA" dirty="0" smtClean="0">
                <a:effectLst>
                  <a:outerShdw blurRad="38100" dist="38100" dir="2700000" algn="tl">
                    <a:srgbClr val="000000">
                      <a:alpha val="43137"/>
                    </a:srgbClr>
                  </a:outerShdw>
                </a:effectLst>
                <a:latin typeface="Times New Roman" pitchFamily="18" charset="0"/>
                <a:cs typeface="Times New Roman" pitchFamily="18" charset="0"/>
              </a:rPr>
              <a:t>Practice with CIS Athlete (UN MDG: Education)</a:t>
            </a:r>
          </a:p>
          <a:p>
            <a:pPr lvl="2">
              <a:buClr>
                <a:schemeClr val="tx1"/>
              </a:buClr>
              <a:buSzPct val="100000"/>
              <a:buFont typeface="Arial" pitchFamily="34" charset="0"/>
              <a:buChar char="•"/>
            </a:pPr>
            <a:r>
              <a:rPr lang="en-CA" dirty="0" smtClean="0">
                <a:effectLst>
                  <a:outerShdw blurRad="38100" dist="38100" dir="2700000" algn="tl">
                    <a:srgbClr val="000000">
                      <a:alpha val="43137"/>
                    </a:srgbClr>
                  </a:outerShdw>
                </a:effectLst>
                <a:latin typeface="Times New Roman" pitchFamily="18" charset="0"/>
                <a:cs typeface="Times New Roman" pitchFamily="18" charset="0"/>
              </a:rPr>
              <a:t>Healthy Team Meal (UN MDG: Health)</a:t>
            </a:r>
          </a:p>
          <a:p>
            <a:pPr lvl="2">
              <a:buClr>
                <a:schemeClr val="tx1"/>
              </a:buClr>
              <a:buSzPct val="100000"/>
              <a:buFont typeface="Arial" pitchFamily="34" charset="0"/>
              <a:buChar char="•"/>
            </a:pPr>
            <a:r>
              <a:rPr lang="en-CA" dirty="0" smtClean="0">
                <a:effectLst>
                  <a:outerShdw blurRad="38100" dist="38100" dir="2700000" algn="tl">
                    <a:srgbClr val="000000">
                      <a:alpha val="43137"/>
                    </a:srgbClr>
                  </a:outerShdw>
                </a:effectLst>
                <a:latin typeface="Times New Roman" pitchFamily="18" charset="0"/>
                <a:cs typeface="Times New Roman" pitchFamily="18" charset="0"/>
              </a:rPr>
              <a:t>Co-ed Practice (UN MDG: Empowering women)</a:t>
            </a:r>
          </a:p>
          <a:p>
            <a:pPr lvl="2">
              <a:buClr>
                <a:schemeClr val="tx1"/>
              </a:buClr>
              <a:buSzPct val="100000"/>
              <a:buFont typeface="Arial" pitchFamily="34" charset="0"/>
              <a:buChar char="•"/>
            </a:pPr>
            <a:r>
              <a:rPr lang="en-CA" dirty="0" smtClean="0">
                <a:effectLst>
                  <a:outerShdw blurRad="38100" dist="38100" dir="2700000" algn="tl">
                    <a:srgbClr val="000000">
                      <a:alpha val="43137"/>
                    </a:srgbClr>
                  </a:outerShdw>
                </a:effectLst>
                <a:latin typeface="Times New Roman" pitchFamily="18" charset="0"/>
                <a:cs typeface="Times New Roman" pitchFamily="18" charset="0"/>
              </a:rPr>
              <a:t>Hoops for health fundraiser (UN MDG: Health)</a:t>
            </a:r>
            <a:endParaRPr lang="en-US" dirty="0" smtClean="0">
              <a:effectLst>
                <a:outerShdw blurRad="38100" dist="38100" dir="2700000" algn="tl">
                  <a:srgbClr val="000000">
                    <a:alpha val="43137"/>
                  </a:srgbClr>
                </a:outerShdw>
              </a:effectLst>
              <a:latin typeface="Times New Roman" pitchFamily="18" charset="0"/>
              <a:cs typeface="Times New Roman" pitchFamily="18" charset="0"/>
            </a:endParaRPr>
          </a:p>
          <a:p>
            <a:pPr lvl="1">
              <a:buClr>
                <a:schemeClr val="tx1"/>
              </a:buClr>
              <a:buSzPct val="100000"/>
              <a:buFont typeface="Arial" pitchFamily="34" charset="0"/>
              <a:buChar char="•"/>
            </a:pPr>
            <a:r>
              <a:rPr lang="en-US" dirty="0" smtClean="0">
                <a:effectLst>
                  <a:outerShdw blurRad="38100" dist="38100" dir="2700000" algn="tl">
                    <a:srgbClr val="000000">
                      <a:alpha val="43137"/>
                    </a:srgbClr>
                  </a:outerShdw>
                </a:effectLst>
                <a:latin typeface="Times New Roman" pitchFamily="18" charset="0"/>
                <a:cs typeface="Times New Roman" pitchFamily="18" charset="0"/>
              </a:rPr>
              <a:t>Length: </a:t>
            </a:r>
            <a:r>
              <a:rPr lang="en-US" dirty="0">
                <a:effectLst>
                  <a:outerShdw blurRad="38100" dist="38100" dir="2700000" algn="tl">
                    <a:srgbClr val="000000">
                      <a:alpha val="43137"/>
                    </a:srgbClr>
                  </a:outerShdw>
                </a:effectLst>
                <a:latin typeface="Times New Roman" pitchFamily="18" charset="0"/>
                <a:cs typeface="Times New Roman" pitchFamily="18" charset="0"/>
              </a:rPr>
              <a:t>45 </a:t>
            </a:r>
            <a:r>
              <a:rPr lang="en-US" dirty="0" smtClean="0">
                <a:effectLst>
                  <a:outerShdw blurRad="38100" dist="38100" dir="2700000" algn="tl">
                    <a:srgbClr val="000000">
                      <a:alpha val="43137"/>
                    </a:srgbClr>
                  </a:outerShdw>
                </a:effectLst>
                <a:latin typeface="Times New Roman" pitchFamily="18" charset="0"/>
                <a:cs typeface="Times New Roman" pitchFamily="18" charset="0"/>
              </a:rPr>
              <a:t>minutes</a:t>
            </a:r>
          </a:p>
          <a:p>
            <a:pPr lvl="1">
              <a:buClr>
                <a:schemeClr val="tx1"/>
              </a:buClr>
              <a:buSzPct val="100000"/>
              <a:buFont typeface="Arial" pitchFamily="34" charset="0"/>
              <a:buChar char="•"/>
            </a:pPr>
            <a:r>
              <a:rPr lang="en-US" dirty="0" smtClean="0">
                <a:effectLst>
                  <a:outerShdw blurRad="38100" dist="38100" dir="2700000" algn="tl">
                    <a:srgbClr val="000000">
                      <a:alpha val="43137"/>
                    </a:srgbClr>
                  </a:outerShdw>
                </a:effectLst>
                <a:latin typeface="Times New Roman" pitchFamily="18" charset="0"/>
                <a:cs typeface="Times New Roman" pitchFamily="18" charset="0"/>
              </a:rPr>
              <a:t>Frequency: </a:t>
            </a:r>
            <a:r>
              <a:rPr lang="en-US" dirty="0">
                <a:effectLst>
                  <a:outerShdw blurRad="38100" dist="38100" dir="2700000" algn="tl">
                    <a:srgbClr val="000000">
                      <a:alpha val="43137"/>
                    </a:srgbClr>
                  </a:outerShdw>
                </a:effectLst>
                <a:latin typeface="Times New Roman" pitchFamily="18" charset="0"/>
                <a:cs typeface="Times New Roman" pitchFamily="18" charset="0"/>
              </a:rPr>
              <a:t>every 4 </a:t>
            </a:r>
            <a:r>
              <a:rPr lang="en-US" dirty="0" smtClean="0">
                <a:effectLst>
                  <a:outerShdw blurRad="38100" dist="38100" dir="2700000" algn="tl">
                    <a:srgbClr val="000000">
                      <a:alpha val="43137"/>
                    </a:srgbClr>
                  </a:outerShdw>
                </a:effectLst>
                <a:latin typeface="Times New Roman" pitchFamily="18" charset="0"/>
                <a:cs typeface="Times New Roman" pitchFamily="18" charset="0"/>
              </a:rPr>
              <a:t>weeks</a:t>
            </a:r>
            <a:endParaRPr lang="en-US"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Slide Number Placeholder 4"/>
          <p:cNvSpPr>
            <a:spLocks noGrp="1"/>
          </p:cNvSpPr>
          <p:nvPr>
            <p:ph type="sldNum" sz="quarter" idx="11"/>
          </p:nvPr>
        </p:nvSpPr>
        <p:spPr/>
        <p:txBody>
          <a:bodyPr/>
          <a:lstStyle/>
          <a:p>
            <a:pPr>
              <a:defRPr/>
            </a:pPr>
            <a:fld id="{64BA5060-DB18-4449-94D5-0FD80DB59454}" type="slidenum">
              <a:rPr lang="fr-CA" smtClean="0"/>
              <a:pPr>
                <a:defRPr/>
              </a:pPr>
              <a:t>6</a:t>
            </a:fld>
            <a:endParaRPr lang="fr-CA"/>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Procedures</a:t>
            </a:r>
            <a:endParaRPr lang="en-US"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5257800"/>
          </a:xfrm>
        </p:spPr>
        <p:txBody>
          <a:bodyPr>
            <a:normAutofit/>
          </a:bodyPr>
          <a:lstStyle/>
          <a:p>
            <a:pPr>
              <a:buClr>
                <a:srgbClr val="FFFF00"/>
              </a:buClr>
              <a:buFont typeface="Wingdings" pitchFamily="2" charset="2"/>
              <a:buChar char="§"/>
            </a:pPr>
            <a:endParaRPr lang="en-CA" dirty="0" smtClean="0">
              <a:effectLst>
                <a:outerShdw blurRad="38100" dist="38100" dir="2700000" algn="tl">
                  <a:srgbClr val="000000">
                    <a:alpha val="43137"/>
                  </a:srgbClr>
                </a:outerShdw>
              </a:effectLst>
              <a:latin typeface="Times New Roman" pitchFamily="18" charset="0"/>
              <a:cs typeface="Times New Roman" pitchFamily="18" charset="0"/>
            </a:endParaRPr>
          </a:p>
          <a:p>
            <a:pPr>
              <a:buClr>
                <a:srgbClr val="FFFF00"/>
              </a:buClr>
              <a:buSzPct val="100000"/>
              <a:buFont typeface="Wingdings" pitchFamily="2" charset="2"/>
              <a:buChar char="§"/>
            </a:pPr>
            <a:r>
              <a:rPr lang="en-CA" dirty="0" smtClean="0">
                <a:effectLst>
                  <a:outerShdw blurRad="38100" dist="38100" dir="2700000" algn="tl">
                    <a:srgbClr val="000000">
                      <a:alpha val="43137"/>
                    </a:srgbClr>
                  </a:outerShdw>
                </a:effectLst>
                <a:latin typeface="Times New Roman" pitchFamily="18" charset="0"/>
                <a:cs typeface="Times New Roman" pitchFamily="18" charset="0"/>
              </a:rPr>
              <a:t>Semi-structured interviews at the end of the season</a:t>
            </a:r>
          </a:p>
          <a:p>
            <a:pPr>
              <a:buClr>
                <a:srgbClr val="FFFF00"/>
              </a:buClr>
              <a:buSzPct val="100000"/>
              <a:buFont typeface="Wingdings" pitchFamily="2" charset="2"/>
              <a:buChar char="§"/>
            </a:pPr>
            <a:r>
              <a:rPr lang="en-CA" dirty="0" smtClean="0">
                <a:effectLst>
                  <a:outerShdw blurRad="38100" dist="38100" dir="2700000" algn="tl">
                    <a:srgbClr val="000000">
                      <a:alpha val="43137"/>
                    </a:srgbClr>
                  </a:outerShdw>
                </a:effectLst>
                <a:latin typeface="Times New Roman" pitchFamily="18" charset="0"/>
                <a:cs typeface="Times New Roman" pitchFamily="18" charset="0"/>
              </a:rPr>
              <a:t>Pre and post-intervention forms</a:t>
            </a:r>
          </a:p>
          <a:p>
            <a:pPr>
              <a:buClr>
                <a:srgbClr val="FFFF00"/>
              </a:buClr>
              <a:buSzPct val="100000"/>
              <a:buFont typeface="Wingdings" pitchFamily="2" charset="2"/>
              <a:buChar char="§"/>
            </a:pPr>
            <a:r>
              <a:rPr lang="en-CA" dirty="0" smtClean="0">
                <a:effectLst>
                  <a:outerShdw blurRad="38100" dist="38100" dir="2700000" algn="tl">
                    <a:srgbClr val="000000">
                      <a:alpha val="43137"/>
                    </a:srgbClr>
                  </a:outerShdw>
                </a:effectLst>
                <a:latin typeface="Times New Roman" pitchFamily="18" charset="0"/>
                <a:cs typeface="Times New Roman" pitchFamily="18" charset="0"/>
              </a:rPr>
              <a:t>Research assistants’ field notes</a:t>
            </a:r>
          </a:p>
          <a:p>
            <a:pPr>
              <a:buClr>
                <a:srgbClr val="FFFF00"/>
              </a:buClr>
              <a:buSzPct val="100000"/>
              <a:buFont typeface="Wingdings" pitchFamily="2" charset="2"/>
              <a:buChar char="§"/>
            </a:pPr>
            <a:r>
              <a:rPr lang="en-CA" dirty="0" smtClean="0">
                <a:effectLst>
                  <a:outerShdw blurRad="38100" dist="38100" dir="2700000" algn="tl">
                    <a:srgbClr val="000000">
                      <a:alpha val="43137"/>
                    </a:srgbClr>
                  </a:outerShdw>
                </a:effectLst>
                <a:latin typeface="Times New Roman" pitchFamily="18" charset="0"/>
                <a:cs typeface="Times New Roman" pitchFamily="18" charset="0"/>
              </a:rPr>
              <a:t>Reflective journal</a:t>
            </a:r>
          </a:p>
        </p:txBody>
      </p:sp>
      <p:sp>
        <p:nvSpPr>
          <p:cNvPr id="5" name="Slide Number Placeholder 4"/>
          <p:cNvSpPr>
            <a:spLocks noGrp="1"/>
          </p:cNvSpPr>
          <p:nvPr>
            <p:ph type="sldNum" sz="quarter" idx="11"/>
          </p:nvPr>
        </p:nvSpPr>
        <p:spPr/>
        <p:txBody>
          <a:bodyPr/>
          <a:lstStyle/>
          <a:p>
            <a:pPr>
              <a:defRPr/>
            </a:pPr>
            <a:fld id="{64BA5060-DB18-4449-94D5-0FD80DB59454}" type="slidenum">
              <a:rPr lang="fr-CA" smtClean="0"/>
              <a:pPr>
                <a:defRPr/>
              </a:pPr>
              <a:t>7</a:t>
            </a:fld>
            <a:endParaRPr lang="fr-CA"/>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Results</a:t>
            </a:r>
            <a:endParaRPr lang="en-US"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5257800"/>
          </a:xfrm>
        </p:spPr>
        <p:txBody>
          <a:bodyPr>
            <a:normAutofit/>
          </a:bodyPr>
          <a:lstStyle/>
          <a:p>
            <a:pPr>
              <a:buClr>
                <a:srgbClr val="FFFF00"/>
              </a:buClr>
              <a:buSzPct val="100000"/>
              <a:buFont typeface="Wingdings" pitchFamily="2" charset="2"/>
              <a:buChar char="§"/>
            </a:pPr>
            <a:r>
              <a:rPr lang="en-CA" sz="2800" dirty="0" smtClean="0">
                <a:effectLst>
                  <a:outerShdw blurRad="38100" dist="38100" dir="2700000" algn="tl">
                    <a:srgbClr val="000000">
                      <a:alpha val="43137"/>
                    </a:srgbClr>
                  </a:outerShdw>
                </a:effectLst>
                <a:latin typeface="Times New Roman" pitchFamily="18" charset="0"/>
                <a:cs typeface="Times New Roman" pitchFamily="18" charset="0"/>
              </a:rPr>
              <a:t>Coaches </a:t>
            </a:r>
            <a:r>
              <a:rPr lang="en-US" sz="2800" dirty="0" smtClean="0">
                <a:effectLst>
                  <a:outerShdw blurRad="38100" dist="38100" dir="2700000" algn="tl">
                    <a:srgbClr val="000000">
                      <a:alpha val="43137"/>
                    </a:srgbClr>
                  </a:outerShdw>
                </a:effectLst>
                <a:latin typeface="Times New Roman" pitchFamily="18" charset="0"/>
                <a:cs typeface="Times New Roman" pitchFamily="18" charset="0"/>
              </a:rPr>
              <a:t>felt the project promoted behaviors related to the indicators of PYD: </a:t>
            </a:r>
          </a:p>
          <a:p>
            <a:pPr lvl="1">
              <a:buClr>
                <a:schemeClr val="tx1"/>
              </a:buClr>
              <a:buSzPct val="100000"/>
              <a:buFont typeface="Arial" pitchFamily="34" charset="0"/>
              <a:buChar char="•"/>
            </a:pPr>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Competence</a:t>
            </a:r>
          </a:p>
          <a:p>
            <a:pPr lvl="1">
              <a:buClr>
                <a:schemeClr val="tx1"/>
              </a:buClr>
              <a:buSzPct val="100000"/>
              <a:buFont typeface="Arial" pitchFamily="34" charset="0"/>
              <a:buChar char="•"/>
            </a:pPr>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Confidence</a:t>
            </a:r>
          </a:p>
          <a:p>
            <a:pPr lvl="1">
              <a:buClr>
                <a:schemeClr val="tx1"/>
              </a:buClr>
              <a:buSzPct val="100000"/>
              <a:buFont typeface="Arial" pitchFamily="34" charset="0"/>
              <a:buChar char="•"/>
            </a:pPr>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Connection</a:t>
            </a:r>
          </a:p>
          <a:p>
            <a:pPr lvl="1">
              <a:buClr>
                <a:schemeClr val="tx1"/>
              </a:buClr>
              <a:buSzPct val="100000"/>
              <a:buFont typeface="Arial" pitchFamily="34" charset="0"/>
              <a:buChar char="•"/>
            </a:pPr>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Caring and compassion</a:t>
            </a:r>
          </a:p>
          <a:p>
            <a:pPr lvl="1">
              <a:buClr>
                <a:schemeClr val="tx1"/>
              </a:buClr>
              <a:buSzPct val="100000"/>
              <a:buFont typeface="Arial" pitchFamily="34" charset="0"/>
              <a:buChar char="•"/>
            </a:pPr>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Character</a:t>
            </a:r>
          </a:p>
          <a:p>
            <a:pPr marL="342900" lvl="1" indent="-342900">
              <a:buClr>
                <a:srgbClr val="FFFF00"/>
              </a:buClr>
              <a:buSzPct val="100000"/>
              <a:buFont typeface="Wingdings" pitchFamily="2" charset="2"/>
              <a:buChar char="§"/>
            </a:pPr>
            <a:endParaRPr lang="en-US" sz="1400" dirty="0" smtClean="0">
              <a:effectLst>
                <a:outerShdw blurRad="38100" dist="38100" dir="2700000" algn="tl">
                  <a:srgbClr val="000000">
                    <a:alpha val="43137"/>
                  </a:srgbClr>
                </a:outerShdw>
              </a:effectLst>
              <a:latin typeface="Times New Roman" pitchFamily="18" charset="0"/>
              <a:cs typeface="Times New Roman" pitchFamily="18" charset="0"/>
            </a:endParaRPr>
          </a:p>
          <a:p>
            <a:pPr marL="342900" lvl="1" indent="-342900">
              <a:buClr>
                <a:srgbClr val="FFFF00"/>
              </a:buClr>
              <a:buSzPct val="100000"/>
              <a:buFont typeface="Wingdings" pitchFamily="2" charset="2"/>
              <a:buChar char="§"/>
            </a:pPr>
            <a:r>
              <a:rPr lang="en-US" dirty="0" smtClean="0">
                <a:effectLst>
                  <a:outerShdw blurRad="38100" dist="38100" dir="2700000" algn="tl">
                    <a:srgbClr val="000000">
                      <a:alpha val="43137"/>
                    </a:srgbClr>
                  </a:outerShdw>
                </a:effectLst>
                <a:latin typeface="Times New Roman" pitchFamily="18" charset="0"/>
                <a:cs typeface="Times New Roman" pitchFamily="18" charset="0"/>
              </a:rPr>
              <a:t>Coaches thought the activities successfully promoted the three UN MDGs: health, education, and empowering women.</a:t>
            </a:r>
            <a:endParaRPr lang="en-US"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Slide Number Placeholder 4"/>
          <p:cNvSpPr>
            <a:spLocks noGrp="1"/>
          </p:cNvSpPr>
          <p:nvPr>
            <p:ph type="sldNum" sz="quarter" idx="11"/>
          </p:nvPr>
        </p:nvSpPr>
        <p:spPr/>
        <p:txBody>
          <a:bodyPr/>
          <a:lstStyle/>
          <a:p>
            <a:pPr>
              <a:defRPr/>
            </a:pPr>
            <a:fld id="{64BA5060-DB18-4449-94D5-0FD80DB59454}" type="slidenum">
              <a:rPr lang="fr-CA" smtClean="0"/>
              <a:pPr>
                <a:defRPr/>
              </a:pPr>
              <a:t>8</a:t>
            </a:fld>
            <a:endParaRPr lang="fr-CA"/>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solidFill>
                  <a:srgbClr val="FFFF00"/>
                </a:solidFill>
                <a:effectLst>
                  <a:outerShdw blurRad="38100" dist="38100" dir="2700000" algn="tl">
                    <a:srgbClr val="000000">
                      <a:alpha val="43137"/>
                    </a:srgbClr>
                  </a:outerShdw>
                </a:effectLst>
                <a:latin typeface="Times New Roman" pitchFamily="18" charset="0"/>
                <a:cs typeface="Times New Roman" pitchFamily="18" charset="0"/>
              </a:rPr>
              <a:t>Results</a:t>
            </a:r>
            <a:endParaRPr lang="en-US" dirty="0">
              <a:solidFill>
                <a:srgbClr val="FFFF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5257800"/>
          </a:xfrm>
        </p:spPr>
        <p:txBody>
          <a:bodyPr>
            <a:normAutofit/>
          </a:bodyPr>
          <a:lstStyle/>
          <a:p>
            <a:pPr>
              <a:buClr>
                <a:srgbClr val="FFFF00"/>
              </a:buClr>
              <a:buSzPct val="100000"/>
              <a:buFont typeface="Wingdings" pitchFamily="2" charset="2"/>
              <a:buChar char="§"/>
            </a:pPr>
            <a:r>
              <a:rPr lang="en-CA" sz="2800" dirty="0" smtClean="0">
                <a:effectLst>
                  <a:outerShdw blurRad="38100" dist="38100" dir="2700000" algn="tl">
                    <a:srgbClr val="000000">
                      <a:alpha val="43137"/>
                    </a:srgbClr>
                  </a:outerShdw>
                </a:effectLst>
                <a:latin typeface="Times New Roman" pitchFamily="18" charset="0"/>
                <a:cs typeface="Times New Roman" pitchFamily="18" charset="0"/>
              </a:rPr>
              <a:t>Improved UN MDGs</a:t>
            </a:r>
          </a:p>
          <a:p>
            <a:pPr lvl="1">
              <a:buClr>
                <a:schemeClr val="tx1"/>
              </a:buClr>
              <a:buSzPct val="100000"/>
              <a:buFont typeface="Arial" pitchFamily="34" charset="0"/>
              <a:buChar char="•"/>
            </a:pPr>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Health:</a:t>
            </a:r>
          </a:p>
          <a:p>
            <a:pPr lvl="1">
              <a:buClr>
                <a:schemeClr val="tx1"/>
              </a:buClr>
              <a:buFont typeface="Arial" pitchFamily="34" charset="0"/>
              <a:buChar char="•"/>
            </a:pPr>
            <a:endParaRPr lang="en-US" sz="2400" dirty="0" smtClean="0">
              <a:effectLst>
                <a:outerShdw blurRad="38100" dist="38100" dir="2700000" algn="tl">
                  <a:srgbClr val="000000">
                    <a:alpha val="43137"/>
                  </a:srgbClr>
                </a:outerShdw>
              </a:effectLst>
              <a:latin typeface="Times New Roman" pitchFamily="18" charset="0"/>
              <a:cs typeface="Times New Roman" pitchFamily="18" charset="0"/>
            </a:endParaRPr>
          </a:p>
          <a:p>
            <a:pPr lvl="1">
              <a:buClr>
                <a:schemeClr val="tx1"/>
              </a:buClr>
              <a:buNone/>
            </a:pPr>
            <a:r>
              <a:rPr lang="en-US" sz="2400" dirty="0" smtClean="0">
                <a:effectLst>
                  <a:outerShdw blurRad="38100" dist="38100" dir="2700000" algn="tl">
                    <a:srgbClr val="000000">
                      <a:alpha val="43137"/>
                    </a:srgbClr>
                  </a:outerShdw>
                </a:effectLst>
                <a:latin typeface="Times New Roman" pitchFamily="18" charset="0"/>
                <a:cs typeface="Times New Roman" pitchFamily="18" charset="0"/>
              </a:rPr>
              <a:t>“I think the players gained a lot from going to the grocery store because we have been to two tournaments and they are always asking ‘Coach, can I have this?’, and you have a kid saying ‘Hey, you’re not supposed to eat that before a game’. They definitely learned from it. For the first time I had a team that was not looking to go to McDonald’s at every team trip. It didn’t come up at all.”</a:t>
            </a:r>
          </a:p>
          <a:p>
            <a:pPr lvl="1">
              <a:buClr>
                <a:schemeClr val="tx1"/>
              </a:buClr>
              <a:buNone/>
            </a:pPr>
            <a:endParaRPr lang="en-CA" sz="2400" dirty="0" smtClean="0">
              <a:latin typeface="Times New Roman" pitchFamily="18" charset="0"/>
              <a:cs typeface="Times New Roman" pitchFamily="18" charset="0"/>
            </a:endParaRPr>
          </a:p>
        </p:txBody>
      </p:sp>
      <p:sp>
        <p:nvSpPr>
          <p:cNvPr id="5" name="Slide Number Placeholder 4"/>
          <p:cNvSpPr>
            <a:spLocks noGrp="1"/>
          </p:cNvSpPr>
          <p:nvPr>
            <p:ph type="sldNum" sz="quarter" idx="11"/>
          </p:nvPr>
        </p:nvSpPr>
        <p:spPr/>
        <p:txBody>
          <a:bodyPr/>
          <a:lstStyle/>
          <a:p>
            <a:pPr>
              <a:defRPr/>
            </a:pPr>
            <a:fld id="{64BA5060-DB18-4449-94D5-0FD80DB59454}" type="slidenum">
              <a:rPr lang="fr-CA" smtClean="0"/>
              <a:pPr>
                <a:defRPr/>
              </a:pPr>
              <a:t>9</a:t>
            </a:fld>
            <a:endParaRPr lang="fr-CA"/>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5329</TotalTime>
  <Words>777</Words>
  <Application>Microsoft Office PowerPoint</Application>
  <PresentationFormat>On-screen Show (4:3)</PresentationFormat>
  <Paragraphs>100</Paragraphs>
  <Slides>13</Slides>
  <Notes>4</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Stream</vt:lpstr>
      <vt:lpstr>Using Positive Youth Development through sport to promote the United Nations Millennium Development Goals</vt:lpstr>
      <vt:lpstr>Outline</vt:lpstr>
      <vt:lpstr>Literature Review</vt:lpstr>
      <vt:lpstr>Literature Review</vt:lpstr>
      <vt:lpstr>Purpose of the Study</vt:lpstr>
      <vt:lpstr>Procedures</vt:lpstr>
      <vt:lpstr>Procedures</vt:lpstr>
      <vt:lpstr>Results</vt:lpstr>
      <vt:lpstr>Results</vt:lpstr>
      <vt:lpstr>Results</vt:lpstr>
      <vt:lpstr>Results</vt:lpstr>
      <vt:lpstr>Conclusion</vt:lpstr>
      <vt:lpstr>Slide 13</vt:lpstr>
    </vt:vector>
  </TitlesOfParts>
  <Company>Personnelle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Impact of Multicultural Diversity on Coach-Athlete Dyad</dc:title>
  <dc:creator>Catherine Duchesne</dc:creator>
  <cp:lastModifiedBy>SportPsych</cp:lastModifiedBy>
  <cp:revision>150</cp:revision>
  <dcterms:created xsi:type="dcterms:W3CDTF">2006-02-28T00:40:19Z</dcterms:created>
  <dcterms:modified xsi:type="dcterms:W3CDTF">2010-12-03T16:24:37Z</dcterms:modified>
</cp:coreProperties>
</file>